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8" r:id="rId9"/>
    <p:sldId id="269" r:id="rId10"/>
    <p:sldId id="270" r:id="rId11"/>
    <p:sldId id="263" r:id="rId12"/>
    <p:sldId id="264" r:id="rId13"/>
    <p:sldId id="265" r:id="rId14"/>
    <p:sldId id="266" r:id="rId15"/>
    <p:sldId id="267"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82" autoAdjust="0"/>
  </p:normalViewPr>
  <p:slideViewPr>
    <p:cSldViewPr snapToGrid="0">
      <p:cViewPr varScale="1">
        <p:scale>
          <a:sx n="56" d="100"/>
          <a:sy n="56" d="100"/>
        </p:scale>
        <p:origin x="15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2C150-D70B-4181-957A-9217C82BF55C}" type="datetimeFigureOut">
              <a:rPr lang="zh-TW" altLang="en-US" smtClean="0"/>
              <a:t>2023/5/11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8B616-C442-444C-9E64-AC0D20B791F4}" type="slidenum">
              <a:rPr lang="zh-TW" altLang="en-US" smtClean="0"/>
              <a:t>‹#›</a:t>
            </a:fld>
            <a:endParaRPr lang="zh-TW" altLang="en-US"/>
          </a:p>
        </p:txBody>
      </p:sp>
    </p:spTree>
    <p:extLst>
      <p:ext uri="{BB962C8B-B14F-4D97-AF65-F5344CB8AC3E}">
        <p14:creationId xmlns:p14="http://schemas.microsoft.com/office/powerpoint/2010/main" val="172124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合流區 </a:t>
            </a:r>
            <a:r>
              <a:rPr lang="en-US" altLang="zh-TW" dirty="0"/>
              <a:t>:</a:t>
            </a:r>
            <a:r>
              <a:rPr lang="zh-TW" altLang="en-US" dirty="0"/>
              <a:t> 匝道切進主線道的區域</a:t>
            </a:r>
          </a:p>
        </p:txBody>
      </p:sp>
      <p:sp>
        <p:nvSpPr>
          <p:cNvPr id="4" name="投影片編號版面配置區 3"/>
          <p:cNvSpPr>
            <a:spLocks noGrp="1"/>
          </p:cNvSpPr>
          <p:nvPr>
            <p:ph type="sldNum" sz="quarter" idx="5"/>
          </p:nvPr>
        </p:nvSpPr>
        <p:spPr/>
        <p:txBody>
          <a:bodyPr/>
          <a:lstStyle/>
          <a:p>
            <a:fld id="{21F8B616-C442-444C-9E64-AC0D20B791F4}" type="slidenum">
              <a:rPr lang="zh-TW" altLang="en-US" smtClean="0"/>
              <a:t>1</a:t>
            </a:fld>
            <a:endParaRPr lang="zh-TW" altLang="en-US"/>
          </a:p>
        </p:txBody>
      </p:sp>
    </p:spTree>
    <p:extLst>
      <p:ext uri="{BB962C8B-B14F-4D97-AF65-F5344CB8AC3E}">
        <p14:creationId xmlns:p14="http://schemas.microsoft.com/office/powerpoint/2010/main" val="387839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高速公路上，常常會有從匝道上來的車輛要進入高速公路中，那在高速公路的右側車道的車輛就要特別注意車輛交會，若一個不小心就可能會造成碰撞，進而導致塞車等情況。而在匝道上的車輛也必須注意自己的車速及道路狀況，以好切入高速公路中。如果匝道上的車輛沒有抓好進入高速公路的時間及車距，這可能會造成更多的危險，駕駛員可能會沒有足夠的時間及空間進行反映，就更容易與右側車道上的車輛發生碰撞。</a:t>
            </a:r>
          </a:p>
        </p:txBody>
      </p:sp>
      <p:sp>
        <p:nvSpPr>
          <p:cNvPr id="4" name="投影片編號版面配置區 3"/>
          <p:cNvSpPr>
            <a:spLocks noGrp="1"/>
          </p:cNvSpPr>
          <p:nvPr>
            <p:ph type="sldNum" sz="quarter" idx="5"/>
          </p:nvPr>
        </p:nvSpPr>
        <p:spPr/>
        <p:txBody>
          <a:bodyPr/>
          <a:lstStyle/>
          <a:p>
            <a:fld id="{21F8B616-C442-444C-9E64-AC0D20B791F4}" type="slidenum">
              <a:rPr lang="zh-TW" altLang="en-US" smtClean="0"/>
              <a:t>2</a:t>
            </a:fld>
            <a:endParaRPr lang="zh-TW" altLang="en-US"/>
          </a:p>
        </p:txBody>
      </p:sp>
    </p:spTree>
    <p:extLst>
      <p:ext uri="{BB962C8B-B14F-4D97-AF65-F5344CB8AC3E}">
        <p14:creationId xmlns:p14="http://schemas.microsoft.com/office/powerpoint/2010/main" val="37813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減少碰撞，車輛之間必須保持安全距離，但研究表明，駕駛員在駕駛的過程中難以估計他們的車頭時距。那目前的研究中也沒明確的標準取提高加速車道的安全性，傳統的做法是控制匝道的流量，以減少高速公路上車輛和匝道上車輛之間的干擾，但駕駛員仍必須自行判斷車距。那</a:t>
            </a:r>
            <a:r>
              <a:rPr lang="en-US" altLang="zh-TW" dirty="0"/>
              <a:t>C</a:t>
            </a:r>
            <a:r>
              <a:rPr lang="zh-TW" altLang="en-US" dirty="0"/>
              <a:t>學者曾提出利用可變陷速來控制合併區域的車流量與速度，但</a:t>
            </a:r>
            <a:r>
              <a:rPr lang="en-US" altLang="zh-TW" dirty="0"/>
              <a:t>K</a:t>
            </a:r>
            <a:r>
              <a:rPr lang="zh-TW" altLang="en-US" dirty="0"/>
              <a:t>學者和</a:t>
            </a:r>
            <a:r>
              <a:rPr lang="en-US" altLang="zh-TW" dirty="0"/>
              <a:t>E</a:t>
            </a:r>
            <a:r>
              <a:rPr lang="zh-TW" altLang="en-US" dirty="0"/>
              <a:t>學者認為這並不能控制車輛間的距離，而且每位駕駛員的心態不同，可能不會理會車速，因此這個做法對安全的提升仍有限。</a:t>
            </a:r>
            <a:endParaRPr lang="en-US" altLang="zh-TW" dirty="0"/>
          </a:p>
          <a:p>
            <a:endParaRPr lang="en-US" altLang="zh-TW" dirty="0"/>
          </a:p>
          <a:p>
            <a:endParaRPr lang="en-US" altLang="zh-TW" dirty="0"/>
          </a:p>
          <a:p>
            <a:r>
              <a:rPr lang="en-US" altLang="zh-TW" dirty="0"/>
              <a:t>Variable Speed Limits (VSL) </a:t>
            </a:r>
            <a:r>
              <a:rPr lang="zh-TW" altLang="en-US" dirty="0"/>
              <a:t> </a:t>
            </a:r>
            <a:r>
              <a:rPr lang="en-US" altLang="zh-TW" dirty="0"/>
              <a:t>:</a:t>
            </a:r>
            <a:r>
              <a:rPr lang="zh-TW" altLang="en-US" dirty="0"/>
              <a:t> 可變限速，限速會根據當前的環境和道路狀況而變化，並顯示在電子交通標誌上，通常表示最高限速</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t>車頭時距</a:t>
            </a:r>
            <a:r>
              <a:rPr lang="en-US" altLang="zh-TW" sz="1200" b="1" dirty="0"/>
              <a:t>(TH)</a:t>
            </a:r>
            <a:r>
              <a:rPr lang="zh-TW" altLang="en-US" sz="1200" b="1" dirty="0"/>
              <a:t> </a:t>
            </a:r>
            <a:r>
              <a:rPr lang="en-US" altLang="zh-TW" sz="1200" b="1" dirty="0"/>
              <a:t>:</a:t>
            </a:r>
            <a:r>
              <a:rPr lang="zh-TW" altLang="en-US" sz="1200" b="1" dirty="0"/>
              <a:t> </a:t>
            </a:r>
            <a:r>
              <a:rPr lang="zh-TW" altLang="en-US" sz="1200" dirty="0"/>
              <a:t>前車通過車道某一點與後車前方通過同一點的時間差</a:t>
            </a:r>
          </a:p>
        </p:txBody>
      </p:sp>
      <p:sp>
        <p:nvSpPr>
          <p:cNvPr id="4" name="投影片編號版面配置區 3"/>
          <p:cNvSpPr>
            <a:spLocks noGrp="1"/>
          </p:cNvSpPr>
          <p:nvPr>
            <p:ph type="sldNum" sz="quarter" idx="5"/>
          </p:nvPr>
        </p:nvSpPr>
        <p:spPr/>
        <p:txBody>
          <a:bodyPr/>
          <a:lstStyle/>
          <a:p>
            <a:fld id="{21F8B616-C442-444C-9E64-AC0D20B791F4}" type="slidenum">
              <a:rPr lang="zh-TW" altLang="en-US" smtClean="0"/>
              <a:t>3</a:t>
            </a:fld>
            <a:endParaRPr lang="zh-TW" altLang="en-US"/>
          </a:p>
        </p:txBody>
      </p:sp>
    </p:spTree>
    <p:extLst>
      <p:ext uri="{BB962C8B-B14F-4D97-AF65-F5344CB8AC3E}">
        <p14:creationId xmlns:p14="http://schemas.microsoft.com/office/powerpoint/2010/main" val="275437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R</a:t>
            </a:r>
            <a:r>
              <a:rPr lang="zh-TW" altLang="en-US" sz="1200" dirty="0"/>
              <a:t>學者在</a:t>
            </a:r>
            <a:r>
              <a:rPr lang="en-US" altLang="zh-TW" sz="1200" dirty="0"/>
              <a:t>2019</a:t>
            </a:r>
            <a:r>
              <a:rPr lang="zh-TW" altLang="en-US" sz="1200" dirty="0"/>
              <a:t>年的時候提出動態合併和靜態合併策略來衡量駕駛員的行為反應，結果表明，考慮到更高的車速，動態測策略對於農村高速公路更有效，而在城市的高速公路可用靜態策略即可，因為動態策略顯著優勢。然後</a:t>
            </a:r>
            <a:r>
              <a:rPr lang="en-US" altLang="zh-TW" sz="1200" dirty="0"/>
              <a:t>R</a:t>
            </a:r>
            <a:r>
              <a:rPr lang="zh-TW" altLang="en-US" sz="1200" dirty="0"/>
              <a:t>學者在</a:t>
            </a:r>
            <a:r>
              <a:rPr lang="en-US" altLang="zh-TW" sz="1200" dirty="0"/>
              <a:t>2021</a:t>
            </a:r>
            <a:r>
              <a:rPr lang="zh-TW" altLang="en-US" sz="1200" dirty="0"/>
              <a:t>年時提出了另一種方法，來協助高速公路上的車輛衡量與匝道上車輛的車頭時距，實驗測試了主動間隙計量訊號，該訊號由路面標記和可變訊息標誌組合而成。結果表明，駕駛員可以逐漸增加與前車的距離，有效提升安全性。</a:t>
            </a:r>
            <a:endParaRPr lang="en-US" altLang="zh-TW" sz="1200" dirty="0"/>
          </a:p>
          <a:p>
            <a:r>
              <a:rPr lang="zh-TW" altLang="en-US" sz="1200" dirty="0"/>
              <a:t>那目前的研究都有表明</a:t>
            </a:r>
            <a:r>
              <a:rPr lang="en-US" altLang="zh-TW" sz="1200" dirty="0"/>
              <a:t>AR</a:t>
            </a:r>
            <a:r>
              <a:rPr lang="zh-TW" altLang="en-US" sz="1200" dirty="0"/>
              <a:t>可以有效改善駕駛行為和道路安全，但都沒有針對合併車道及估計進入車輛的安全車距去做研究。因此，研究目的是提出在合流區利用</a:t>
            </a:r>
            <a:r>
              <a:rPr lang="en-US" altLang="zh-TW" sz="1200" dirty="0"/>
              <a:t>AR</a:t>
            </a:r>
            <a:r>
              <a:rPr lang="zh-TW" altLang="en-US" sz="1200" dirty="0"/>
              <a:t>技術，以提高合流區的安全性及直行駕駛採用安全距離的能力</a:t>
            </a:r>
            <a:endParaRPr lang="en-US" altLang="zh-TW" sz="1200" dirty="0"/>
          </a:p>
          <a:p>
            <a:endParaRPr lang="en-US" altLang="zh-TW" sz="1200" dirty="0"/>
          </a:p>
          <a:p>
            <a:r>
              <a:rPr lang="en-US" altLang="zh-TW" sz="1200" dirty="0" err="1"/>
              <a:t>Reinolsmann</a:t>
            </a:r>
            <a:r>
              <a:rPr lang="en-US" altLang="zh-TW" sz="1200" dirty="0"/>
              <a:t> et al. (2019) </a:t>
            </a:r>
            <a:r>
              <a:rPr lang="zh-TW" altLang="en-US" sz="1200" dirty="0"/>
              <a:t>、</a:t>
            </a:r>
            <a:r>
              <a:rPr lang="en-US" altLang="zh-TW" sz="1200" dirty="0" err="1"/>
              <a:t>Reinolsmann</a:t>
            </a:r>
            <a:r>
              <a:rPr lang="en-US" altLang="zh-TW" sz="1200" dirty="0"/>
              <a:t> et al. (2021)</a:t>
            </a:r>
            <a:r>
              <a:rPr lang="zh-TW" altLang="en-US" sz="1200" dirty="0"/>
              <a:t> 同一作者</a:t>
            </a:r>
            <a:endParaRPr lang="en-US" altLang="zh-TW" sz="1200" dirty="0"/>
          </a:p>
        </p:txBody>
      </p:sp>
      <p:sp>
        <p:nvSpPr>
          <p:cNvPr id="4" name="投影片編號版面配置區 3"/>
          <p:cNvSpPr>
            <a:spLocks noGrp="1"/>
          </p:cNvSpPr>
          <p:nvPr>
            <p:ph type="sldNum" sz="quarter" idx="5"/>
          </p:nvPr>
        </p:nvSpPr>
        <p:spPr/>
        <p:txBody>
          <a:bodyPr/>
          <a:lstStyle/>
          <a:p>
            <a:fld id="{21F8B616-C442-444C-9E64-AC0D20B791F4}" type="slidenum">
              <a:rPr lang="zh-TW" altLang="en-US" smtClean="0"/>
              <a:t>4</a:t>
            </a:fld>
            <a:endParaRPr lang="zh-TW" altLang="en-US"/>
          </a:p>
        </p:txBody>
      </p:sp>
    </p:spTree>
    <p:extLst>
      <p:ext uri="{BB962C8B-B14F-4D97-AF65-F5344CB8AC3E}">
        <p14:creationId xmlns:p14="http://schemas.microsoft.com/office/powerpoint/2010/main" val="18632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F8B616-C442-444C-9E64-AC0D20B791F4}" type="slidenum">
              <a:rPr lang="zh-TW" altLang="en-US" smtClean="0"/>
              <a:t>6</a:t>
            </a:fld>
            <a:endParaRPr lang="zh-TW" altLang="en-US"/>
          </a:p>
        </p:txBody>
      </p:sp>
    </p:spTree>
    <p:extLst>
      <p:ext uri="{BB962C8B-B14F-4D97-AF65-F5344CB8AC3E}">
        <p14:creationId xmlns:p14="http://schemas.microsoft.com/office/powerpoint/2010/main" val="225323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可變訊息標誌</a:t>
            </a:r>
            <a:r>
              <a:rPr lang="en-US" altLang="zh-TW" sz="1200" dirty="0"/>
              <a:t>(VMS)</a:t>
            </a:r>
            <a:endParaRPr lang="zh-TW" altLang="en-US" dirty="0"/>
          </a:p>
        </p:txBody>
      </p:sp>
      <p:sp>
        <p:nvSpPr>
          <p:cNvPr id="4" name="投影片編號版面配置區 3"/>
          <p:cNvSpPr>
            <a:spLocks noGrp="1"/>
          </p:cNvSpPr>
          <p:nvPr>
            <p:ph type="sldNum" sz="quarter" idx="5"/>
          </p:nvPr>
        </p:nvSpPr>
        <p:spPr/>
        <p:txBody>
          <a:bodyPr/>
          <a:lstStyle/>
          <a:p>
            <a:fld id="{21F8B616-C442-444C-9E64-AC0D20B791F4}" type="slidenum">
              <a:rPr lang="zh-TW" altLang="en-US" smtClean="0"/>
              <a:t>7</a:t>
            </a:fld>
            <a:endParaRPr lang="zh-TW" altLang="en-US"/>
          </a:p>
        </p:txBody>
      </p:sp>
    </p:spTree>
    <p:extLst>
      <p:ext uri="{BB962C8B-B14F-4D97-AF65-F5344CB8AC3E}">
        <p14:creationId xmlns:p14="http://schemas.microsoft.com/office/powerpoint/2010/main" val="12711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S1</a:t>
            </a:r>
            <a:r>
              <a:rPr lang="zh-TW" altLang="en-US" dirty="0"/>
              <a:t>、</a:t>
            </a:r>
            <a:r>
              <a:rPr lang="en-US" altLang="zh-TW" dirty="0"/>
              <a:t>S2</a:t>
            </a:r>
            <a:r>
              <a:rPr lang="zh-TW" altLang="en-US" dirty="0"/>
              <a:t>、</a:t>
            </a:r>
            <a:r>
              <a:rPr lang="en-US" altLang="zh-TW" dirty="0"/>
              <a:t>S3</a:t>
            </a:r>
            <a:r>
              <a:rPr lang="zh-TW" altLang="en-US" dirty="0"/>
              <a:t>、</a:t>
            </a:r>
            <a:r>
              <a:rPr lang="en-US" altLang="zh-TW" dirty="0"/>
              <a:t>S4</a:t>
            </a:r>
            <a:r>
              <a:rPr lang="zh-TW" altLang="en-US" dirty="0"/>
              <a:t>、</a:t>
            </a:r>
            <a:r>
              <a:rPr lang="en-US" altLang="zh-TW" dirty="0"/>
              <a:t>S5 </a:t>
            </a:r>
            <a:r>
              <a:rPr lang="zh-TW" altLang="en-US" dirty="0"/>
              <a:t>代表匝道</a:t>
            </a:r>
          </a:p>
        </p:txBody>
      </p:sp>
      <p:sp>
        <p:nvSpPr>
          <p:cNvPr id="4" name="投影片編號版面配置區 3"/>
          <p:cNvSpPr>
            <a:spLocks noGrp="1"/>
          </p:cNvSpPr>
          <p:nvPr>
            <p:ph type="sldNum" sz="quarter" idx="5"/>
          </p:nvPr>
        </p:nvSpPr>
        <p:spPr/>
        <p:txBody>
          <a:bodyPr/>
          <a:lstStyle/>
          <a:p>
            <a:fld id="{21F8B616-C442-444C-9E64-AC0D20B791F4}" type="slidenum">
              <a:rPr lang="zh-TW" altLang="en-US" smtClean="0"/>
              <a:t>11</a:t>
            </a:fld>
            <a:endParaRPr lang="zh-TW" altLang="en-US"/>
          </a:p>
        </p:txBody>
      </p:sp>
    </p:spTree>
    <p:extLst>
      <p:ext uri="{BB962C8B-B14F-4D97-AF65-F5344CB8AC3E}">
        <p14:creationId xmlns:p14="http://schemas.microsoft.com/office/powerpoint/2010/main" val="285433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合流區 </a:t>
            </a:r>
            <a:r>
              <a:rPr lang="en-US" altLang="zh-TW" dirty="0"/>
              <a:t>:</a:t>
            </a:r>
            <a:r>
              <a:rPr lang="zh-TW" altLang="en-US" dirty="0"/>
              <a:t> 匝道切進主線道的區域</a:t>
            </a:r>
          </a:p>
        </p:txBody>
      </p:sp>
      <p:sp>
        <p:nvSpPr>
          <p:cNvPr id="4" name="投影片編號版面配置區 3"/>
          <p:cNvSpPr>
            <a:spLocks noGrp="1"/>
          </p:cNvSpPr>
          <p:nvPr>
            <p:ph type="sldNum" sz="quarter" idx="5"/>
          </p:nvPr>
        </p:nvSpPr>
        <p:spPr/>
        <p:txBody>
          <a:bodyPr/>
          <a:lstStyle/>
          <a:p>
            <a:fld id="{21F8B616-C442-444C-9E64-AC0D20B791F4}" type="slidenum">
              <a:rPr lang="zh-TW" altLang="en-US" smtClean="0"/>
              <a:t>15</a:t>
            </a:fld>
            <a:endParaRPr lang="zh-TW" altLang="en-US"/>
          </a:p>
        </p:txBody>
      </p:sp>
    </p:spTree>
    <p:extLst>
      <p:ext uri="{BB962C8B-B14F-4D97-AF65-F5344CB8AC3E}">
        <p14:creationId xmlns:p14="http://schemas.microsoft.com/office/powerpoint/2010/main" val="103165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FE46F6-9BB3-423F-8959-4C995D81F2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29558AED-93E2-46AE-B91C-D1B538D9FF4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073E5431-FE55-47AD-92E2-723F1B572A9C}"/>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5" name="頁尾版面配置區 4">
            <a:extLst>
              <a:ext uri="{FF2B5EF4-FFF2-40B4-BE49-F238E27FC236}">
                <a16:creationId xmlns:a16="http://schemas.microsoft.com/office/drawing/2014/main" id="{4ABBEB69-4CE8-4C25-9370-683D429A469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AF5E7BA-0D80-41D5-8B96-856BBA55DAFA}"/>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251325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46D19A-84C3-4EC4-AF11-A119751F77F5}"/>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AB616F9-F645-489C-9844-3EEFD08AF788}"/>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D1195A-B893-4614-91C7-4D8AA69C8CD4}"/>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5" name="頁尾版面配置區 4">
            <a:extLst>
              <a:ext uri="{FF2B5EF4-FFF2-40B4-BE49-F238E27FC236}">
                <a16:creationId xmlns:a16="http://schemas.microsoft.com/office/drawing/2014/main" id="{16DF62EC-EB18-4A64-8608-3999B940938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92FDD60-C231-4E5B-B9A3-1176F16A88F1}"/>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197918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FE83A6F-3C36-4D8D-BC81-B82DB9B110A2}"/>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C37D6C8-21B5-4991-A858-C3BB9143C3F2}"/>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1706030-C273-41C0-BDA5-451CEE6A1F20}"/>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5" name="頁尾版面配置區 4">
            <a:extLst>
              <a:ext uri="{FF2B5EF4-FFF2-40B4-BE49-F238E27FC236}">
                <a16:creationId xmlns:a16="http://schemas.microsoft.com/office/drawing/2014/main" id="{6C7D0A78-A341-4503-96AC-F247B98DEA0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11160DC-C52E-4707-8BA5-015E6D025D0B}"/>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219664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BB3FB5-B48A-4081-879D-A61486D3B361}"/>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B111EFD-CBD9-4E22-971B-694E07E89B81}"/>
              </a:ext>
            </a:extLst>
          </p:cNvPr>
          <p:cNvSpPr>
            <a:spLocks noGrp="1"/>
          </p:cNvSpPr>
          <p:nvPr>
            <p:ph idx="1"/>
          </p:nvPr>
        </p:nvSpPr>
        <p:spPr>
          <a:xfrm>
            <a:off x="838200" y="1825625"/>
            <a:ext cx="10515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BD1C9D-5DAF-4425-9DD7-01330666C317}"/>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5" name="頁尾版面配置區 4">
            <a:extLst>
              <a:ext uri="{FF2B5EF4-FFF2-40B4-BE49-F238E27FC236}">
                <a16:creationId xmlns:a16="http://schemas.microsoft.com/office/drawing/2014/main" id="{B08455A5-4E69-4D35-8190-2AADBCCDDF5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2D30F8C-FFED-44BA-BA20-94699535CF37}"/>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410797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7DFB9A-9BF6-4BB1-9E91-6F6ED72C56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07CDF72-06AF-4DFE-9E1C-CE9719A6CD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E3EF5A36-E78C-4470-A9D2-9502A54B7B34}"/>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5" name="頁尾版面配置區 4">
            <a:extLst>
              <a:ext uri="{FF2B5EF4-FFF2-40B4-BE49-F238E27FC236}">
                <a16:creationId xmlns:a16="http://schemas.microsoft.com/office/drawing/2014/main" id="{5CDD71F0-2FD8-4CEF-B732-38188B78483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EFCDC79-AF17-43D7-9E5E-5A2AFC8D4E94}"/>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214343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A856E-2E64-49F9-9DB8-B8E7F515FCDD}"/>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760E2D4-3D3D-4089-8C38-729BCF927354}"/>
              </a:ext>
            </a:extLst>
          </p:cNvPr>
          <p:cNvSpPr>
            <a:spLocks noGrp="1"/>
          </p:cNvSpPr>
          <p:nvPr>
            <p:ph sz="half" idx="1"/>
          </p:nvPr>
        </p:nvSpPr>
        <p:spPr>
          <a:xfrm>
            <a:off x="838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A8BE1897-0DA2-47ED-82C5-57468F8DADF1}"/>
              </a:ext>
            </a:extLst>
          </p:cNvPr>
          <p:cNvSpPr>
            <a:spLocks noGrp="1"/>
          </p:cNvSpPr>
          <p:nvPr>
            <p:ph sz="half" idx="2"/>
          </p:nvPr>
        </p:nvSpPr>
        <p:spPr>
          <a:xfrm>
            <a:off x="6172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541EA4E-F798-4A82-A65C-B829CD0F80CD}"/>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6" name="頁尾版面配置區 5">
            <a:extLst>
              <a:ext uri="{FF2B5EF4-FFF2-40B4-BE49-F238E27FC236}">
                <a16:creationId xmlns:a16="http://schemas.microsoft.com/office/drawing/2014/main" id="{9C7E47E4-BDED-4910-9F10-17C7910B3B1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42ED73A-5243-4765-94E3-468B55A6155C}"/>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303465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2C1DAE-577A-4458-87E2-CF7DBB5612A5}"/>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9FF7BED-F5B5-49A4-B741-E7D20CEBF4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5C963AFB-F4B6-4142-9DA9-28BD0E46F310}"/>
              </a:ext>
            </a:extLst>
          </p:cNvPr>
          <p:cNvSpPr>
            <a:spLocks noGrp="1"/>
          </p:cNvSpPr>
          <p:nvPr>
            <p:ph sz="half" idx="2"/>
          </p:nvPr>
        </p:nvSpPr>
        <p:spPr>
          <a:xfrm>
            <a:off x="839788" y="2505075"/>
            <a:ext cx="5157787"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944E3A9-5BD4-4C8D-8B3A-64061DB774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CA6449BC-F332-462B-8386-AD8695580A49}"/>
              </a:ext>
            </a:extLst>
          </p:cNvPr>
          <p:cNvSpPr>
            <a:spLocks noGrp="1"/>
          </p:cNvSpPr>
          <p:nvPr>
            <p:ph sz="quarter" idx="4"/>
          </p:nvPr>
        </p:nvSpPr>
        <p:spPr>
          <a:xfrm>
            <a:off x="6172200" y="2505075"/>
            <a:ext cx="5183188"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26BE9B2-F19F-418E-AB75-51C05773463C}"/>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8" name="頁尾版面配置區 7">
            <a:extLst>
              <a:ext uri="{FF2B5EF4-FFF2-40B4-BE49-F238E27FC236}">
                <a16:creationId xmlns:a16="http://schemas.microsoft.com/office/drawing/2014/main" id="{8B98EAA0-281D-4EC3-A39C-32CD6DA91C7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1BC1A93-610C-4063-A375-3172EE10D3D1}"/>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202576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6664B8-AC2C-4414-95FB-41DA9470338E}"/>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19A1F72-E9CE-4C7F-B1EE-D76D86418CF0}"/>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4" name="頁尾版面配置區 3">
            <a:extLst>
              <a:ext uri="{FF2B5EF4-FFF2-40B4-BE49-F238E27FC236}">
                <a16:creationId xmlns:a16="http://schemas.microsoft.com/office/drawing/2014/main" id="{C7ED51F5-7F8E-4A6B-BA11-1F735CB5927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44C44B4-292D-4F6A-8B0B-6C3AE1A50A55}"/>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121170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5144D81-2BC6-41A0-8E3A-6CB73D7C7BCE}"/>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3" name="頁尾版面配置區 2">
            <a:extLst>
              <a:ext uri="{FF2B5EF4-FFF2-40B4-BE49-F238E27FC236}">
                <a16:creationId xmlns:a16="http://schemas.microsoft.com/office/drawing/2014/main" id="{0E44AA62-56C5-421C-80B2-F3F499618EB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ADAD6020-C253-43E8-A486-7F103EA87E94}"/>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296076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15F63E-4470-4CCB-A1F3-C4EB14D87C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0A1662F-F900-4CED-9A25-38670A6FEA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303352F6-571D-4CAF-AEBC-0177C4D7B6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2C6A617-7F2F-47F6-A299-6AEB9EF72B2A}"/>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6" name="頁尾版面配置區 5">
            <a:extLst>
              <a:ext uri="{FF2B5EF4-FFF2-40B4-BE49-F238E27FC236}">
                <a16:creationId xmlns:a16="http://schemas.microsoft.com/office/drawing/2014/main" id="{625CAF55-A593-48C6-AA4A-7163E0D7776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C79639D-CCC4-433B-A110-2989ABBEF4B6}"/>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7112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ECB6DF-68CA-42BC-B599-5EC6AB3C39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F49D2F1-8F4E-4A85-A7E5-1814023EE46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EDECFF9-CE49-4F5C-87BF-AA1D551B9E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A6FEB823-FE71-4BDF-9643-B6AD8563CC16}"/>
              </a:ext>
            </a:extLst>
          </p:cNvPr>
          <p:cNvSpPr>
            <a:spLocks noGrp="1"/>
          </p:cNvSpPr>
          <p:nvPr>
            <p:ph type="dt" sz="half" idx="10"/>
          </p:nvPr>
        </p:nvSpPr>
        <p:spPr/>
        <p:txBody>
          <a:bodyPr/>
          <a:lstStyle/>
          <a:p>
            <a:fld id="{D83FAFF1-50EE-476B-A7D8-9DBFDAA7CB32}" type="datetimeFigureOut">
              <a:rPr lang="zh-TW" altLang="en-US" smtClean="0"/>
              <a:t>2023/5/11</a:t>
            </a:fld>
            <a:endParaRPr lang="zh-TW" altLang="en-US"/>
          </a:p>
        </p:txBody>
      </p:sp>
      <p:sp>
        <p:nvSpPr>
          <p:cNvPr id="6" name="頁尾版面配置區 5">
            <a:extLst>
              <a:ext uri="{FF2B5EF4-FFF2-40B4-BE49-F238E27FC236}">
                <a16:creationId xmlns:a16="http://schemas.microsoft.com/office/drawing/2014/main" id="{DD276CFD-C935-4EF9-A7E4-EF7BB0802F9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9BFDF34-0187-46E3-9CA9-2F3E75F83411}"/>
              </a:ext>
            </a:extLst>
          </p:cNvPr>
          <p:cNvSpPr>
            <a:spLocks noGrp="1"/>
          </p:cNvSpPr>
          <p:nvPr>
            <p:ph type="sldNum" sz="quarter" idx="12"/>
          </p:nvPr>
        </p:nvSpPr>
        <p:spPr/>
        <p:txBody>
          <a:body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312815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31928E57-B641-4978-BA82-9EDB087F4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FAFF1-50EE-476B-A7D8-9DBFDAA7CB32}" type="datetimeFigureOut">
              <a:rPr lang="zh-TW" altLang="en-US" smtClean="0"/>
              <a:t>2023/5/11</a:t>
            </a:fld>
            <a:endParaRPr lang="zh-TW" altLang="en-US"/>
          </a:p>
        </p:txBody>
      </p:sp>
      <p:sp>
        <p:nvSpPr>
          <p:cNvPr id="5" name="頁尾版面配置區 4">
            <a:extLst>
              <a:ext uri="{FF2B5EF4-FFF2-40B4-BE49-F238E27FC236}">
                <a16:creationId xmlns:a16="http://schemas.microsoft.com/office/drawing/2014/main" id="{C5336BA4-27A5-48F9-9DE7-30DAF32C8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0C11327F-E8CD-4ACB-86CA-1E019F3FB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ACA9D-A1C6-4ABB-87C4-69651930B5B0}" type="slidenum">
              <a:rPr lang="zh-TW" altLang="en-US" smtClean="0"/>
              <a:t>‹#›</a:t>
            </a:fld>
            <a:endParaRPr lang="zh-TW" altLang="en-US"/>
          </a:p>
        </p:txBody>
      </p:sp>
    </p:spTree>
    <p:extLst>
      <p:ext uri="{BB962C8B-B14F-4D97-AF65-F5344CB8AC3E}">
        <p14:creationId xmlns:p14="http://schemas.microsoft.com/office/powerpoint/2010/main" val="2863152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919E759-BB81-4854-B291-FDF235DD1C79}"/>
              </a:ext>
            </a:extLst>
          </p:cNvPr>
          <p:cNvSpPr/>
          <p:nvPr/>
        </p:nvSpPr>
        <p:spPr>
          <a:xfrm>
            <a:off x="0" y="-1"/>
            <a:ext cx="845389" cy="68580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C1B2A6D9-08C5-4489-8DC1-F95FCBE0D779}"/>
              </a:ext>
            </a:extLst>
          </p:cNvPr>
          <p:cNvSpPr txBox="1"/>
          <p:nvPr/>
        </p:nvSpPr>
        <p:spPr>
          <a:xfrm>
            <a:off x="845389" y="571520"/>
            <a:ext cx="10875145" cy="1483611"/>
          </a:xfrm>
          <a:prstGeom prst="rect">
            <a:avLst/>
          </a:prstGeom>
          <a:noFill/>
        </p:spPr>
        <p:txBody>
          <a:bodyPr wrap="square" rtlCol="0">
            <a:spAutoFit/>
          </a:bodyPr>
          <a:lstStyle/>
          <a:p>
            <a:pPr algn="ctr">
              <a:lnSpc>
                <a:spcPct val="150000"/>
              </a:lnSpc>
            </a:pPr>
            <a:r>
              <a:rPr lang="en-US" altLang="zh-TW" sz="3200" b="1" dirty="0"/>
              <a:t> Evaluating the Effectiveness of</a:t>
            </a:r>
            <a:r>
              <a:rPr lang="zh-TW" altLang="en-US" sz="3200" b="1" dirty="0"/>
              <a:t> </a:t>
            </a:r>
            <a:r>
              <a:rPr lang="en-US" altLang="zh-TW" sz="3200" b="1" dirty="0"/>
              <a:t>Countermeasures in Improving the Safety of Highway Merging Zones </a:t>
            </a:r>
          </a:p>
        </p:txBody>
      </p:sp>
      <p:sp>
        <p:nvSpPr>
          <p:cNvPr id="6" name="文字方塊 5">
            <a:extLst>
              <a:ext uri="{FF2B5EF4-FFF2-40B4-BE49-F238E27FC236}">
                <a16:creationId xmlns:a16="http://schemas.microsoft.com/office/drawing/2014/main" id="{4317BD58-4A63-43A7-89DE-FAA93F865234}"/>
              </a:ext>
            </a:extLst>
          </p:cNvPr>
          <p:cNvSpPr txBox="1"/>
          <p:nvPr/>
        </p:nvSpPr>
        <p:spPr>
          <a:xfrm>
            <a:off x="2811498" y="2626652"/>
            <a:ext cx="6942926" cy="523220"/>
          </a:xfrm>
          <a:prstGeom prst="rect">
            <a:avLst/>
          </a:prstGeom>
          <a:noFill/>
        </p:spPr>
        <p:txBody>
          <a:bodyPr wrap="none" rtlCol="0">
            <a:spAutoFit/>
          </a:bodyPr>
          <a:lstStyle/>
          <a:p>
            <a:r>
              <a:rPr lang="zh-TW" altLang="en-US" sz="2800" b="1" spc="300" dirty="0">
                <a:solidFill>
                  <a:schemeClr val="tx1">
                    <a:lumMod val="50000"/>
                    <a:lumOff val="50000"/>
                  </a:schemeClr>
                </a:solidFill>
              </a:rPr>
              <a:t>評估提高高速公路合流區對策的安全性</a:t>
            </a:r>
          </a:p>
        </p:txBody>
      </p:sp>
      <p:grpSp>
        <p:nvGrpSpPr>
          <p:cNvPr id="11" name="群組 10">
            <a:extLst>
              <a:ext uri="{FF2B5EF4-FFF2-40B4-BE49-F238E27FC236}">
                <a16:creationId xmlns:a16="http://schemas.microsoft.com/office/drawing/2014/main" id="{BBDC1D51-2C10-456F-B739-0A06D3679608}"/>
              </a:ext>
            </a:extLst>
          </p:cNvPr>
          <p:cNvGrpSpPr/>
          <p:nvPr/>
        </p:nvGrpSpPr>
        <p:grpSpPr>
          <a:xfrm>
            <a:off x="1352145" y="4165055"/>
            <a:ext cx="7523436" cy="1028198"/>
            <a:chOff x="1070042" y="4174782"/>
            <a:chExt cx="7523436" cy="1028198"/>
          </a:xfrm>
        </p:grpSpPr>
        <p:sp>
          <p:nvSpPr>
            <p:cNvPr id="7" name="文字方塊 6">
              <a:extLst>
                <a:ext uri="{FF2B5EF4-FFF2-40B4-BE49-F238E27FC236}">
                  <a16:creationId xmlns:a16="http://schemas.microsoft.com/office/drawing/2014/main" id="{D01059A2-70A1-4A5E-A086-FA2E6F3DCA05}"/>
                </a:ext>
              </a:extLst>
            </p:cNvPr>
            <p:cNvSpPr txBox="1"/>
            <p:nvPr/>
          </p:nvSpPr>
          <p:spPr>
            <a:xfrm>
              <a:off x="1070043" y="4174782"/>
              <a:ext cx="845389" cy="400110"/>
            </a:xfrm>
            <a:prstGeom prst="rect">
              <a:avLst/>
            </a:prstGeom>
            <a:noFill/>
          </p:spPr>
          <p:txBody>
            <a:bodyPr wrap="square" rtlCol="0">
              <a:spAutoFit/>
            </a:bodyPr>
            <a:lstStyle/>
            <a:p>
              <a:r>
                <a:rPr lang="zh-TW" altLang="en-US" sz="2000" b="1" dirty="0"/>
                <a:t>期刊 </a:t>
              </a:r>
              <a:r>
                <a:rPr lang="en-US" altLang="zh-TW" sz="2000" b="1" dirty="0"/>
                <a:t>:</a:t>
              </a:r>
              <a:endParaRPr lang="zh-TW" altLang="en-US" sz="2000" b="1" dirty="0"/>
            </a:p>
          </p:txBody>
        </p:sp>
        <p:sp>
          <p:nvSpPr>
            <p:cNvPr id="8" name="文字方塊 7">
              <a:extLst>
                <a:ext uri="{FF2B5EF4-FFF2-40B4-BE49-F238E27FC236}">
                  <a16:creationId xmlns:a16="http://schemas.microsoft.com/office/drawing/2014/main" id="{863F9DCC-4612-4474-B584-43F27BA44B81}"/>
                </a:ext>
              </a:extLst>
            </p:cNvPr>
            <p:cNvSpPr txBox="1"/>
            <p:nvPr/>
          </p:nvSpPr>
          <p:spPr>
            <a:xfrm>
              <a:off x="1070042" y="4802870"/>
              <a:ext cx="845389" cy="400110"/>
            </a:xfrm>
            <a:prstGeom prst="rect">
              <a:avLst/>
            </a:prstGeom>
            <a:noFill/>
          </p:spPr>
          <p:txBody>
            <a:bodyPr wrap="square" rtlCol="0">
              <a:spAutoFit/>
            </a:bodyPr>
            <a:lstStyle/>
            <a:p>
              <a:r>
                <a:rPr lang="zh-TW" altLang="en-US" sz="2000" b="1" dirty="0"/>
                <a:t>作者 </a:t>
              </a:r>
              <a:r>
                <a:rPr lang="en-US" altLang="zh-TW" sz="2000" b="1" dirty="0"/>
                <a:t>:</a:t>
              </a:r>
              <a:endParaRPr lang="zh-TW" altLang="en-US" sz="2000" b="1" dirty="0"/>
            </a:p>
          </p:txBody>
        </p:sp>
        <p:sp>
          <p:nvSpPr>
            <p:cNvPr id="9" name="矩形 8">
              <a:extLst>
                <a:ext uri="{FF2B5EF4-FFF2-40B4-BE49-F238E27FC236}">
                  <a16:creationId xmlns:a16="http://schemas.microsoft.com/office/drawing/2014/main" id="{DB7F922B-B9E7-4DD7-B431-538080B533CF}"/>
                </a:ext>
              </a:extLst>
            </p:cNvPr>
            <p:cNvSpPr/>
            <p:nvPr/>
          </p:nvSpPr>
          <p:spPr>
            <a:xfrm>
              <a:off x="1915431" y="4174782"/>
              <a:ext cx="6678047" cy="400110"/>
            </a:xfrm>
            <a:prstGeom prst="rect">
              <a:avLst/>
            </a:prstGeom>
          </p:spPr>
          <p:txBody>
            <a:bodyPr wrap="none">
              <a:spAutoFit/>
            </a:bodyPr>
            <a:lstStyle/>
            <a:p>
              <a:r>
                <a:rPr lang="en-US" altLang="zh-TW" sz="2000" b="1" dirty="0"/>
                <a:t>Transportation Research Procedia 69 (2023) 53–60</a:t>
              </a:r>
              <a:endParaRPr lang="zh-TW" altLang="en-US" sz="2000" b="1" dirty="0"/>
            </a:p>
          </p:txBody>
        </p:sp>
        <p:sp>
          <p:nvSpPr>
            <p:cNvPr id="10" name="矩形 9">
              <a:extLst>
                <a:ext uri="{FF2B5EF4-FFF2-40B4-BE49-F238E27FC236}">
                  <a16:creationId xmlns:a16="http://schemas.microsoft.com/office/drawing/2014/main" id="{049070E9-DF00-4DF3-A7E5-A1E063E7C909}"/>
                </a:ext>
              </a:extLst>
            </p:cNvPr>
            <p:cNvSpPr/>
            <p:nvPr/>
          </p:nvSpPr>
          <p:spPr>
            <a:xfrm>
              <a:off x="1915431" y="4802870"/>
              <a:ext cx="6096000" cy="400110"/>
            </a:xfrm>
            <a:prstGeom prst="rect">
              <a:avLst/>
            </a:prstGeom>
          </p:spPr>
          <p:txBody>
            <a:bodyPr>
              <a:spAutoFit/>
            </a:bodyPr>
            <a:lstStyle/>
            <a:p>
              <a:r>
                <a:rPr lang="it-IT" altLang="zh-TW" sz="2000" b="1" i="0" u="none" strike="noStrike" baseline="0" dirty="0">
                  <a:solidFill>
                    <a:srgbClr val="000000"/>
                  </a:solidFill>
                  <a:latin typeface="+mn-ea"/>
                </a:rPr>
                <a:t> </a:t>
              </a:r>
              <a:r>
                <a:rPr lang="it-IT" altLang="zh-TW" sz="2000" b="1" dirty="0">
                  <a:solidFill>
                    <a:srgbClr val="000000"/>
                  </a:solidFill>
                  <a:latin typeface="+mn-ea"/>
                </a:rPr>
                <a:t>A. Calvi, F. D’Amico, C. Ferrante </a:t>
              </a:r>
            </a:p>
          </p:txBody>
        </p:sp>
      </p:grpSp>
      <p:sp>
        <p:nvSpPr>
          <p:cNvPr id="12" name="文字方塊 11">
            <a:extLst>
              <a:ext uri="{FF2B5EF4-FFF2-40B4-BE49-F238E27FC236}">
                <a16:creationId xmlns:a16="http://schemas.microsoft.com/office/drawing/2014/main" id="{654CFA23-9A1D-4892-A9CD-FAC943072BBC}"/>
              </a:ext>
            </a:extLst>
          </p:cNvPr>
          <p:cNvSpPr txBox="1"/>
          <p:nvPr/>
        </p:nvSpPr>
        <p:spPr>
          <a:xfrm>
            <a:off x="10184859" y="6086425"/>
            <a:ext cx="1694695" cy="400110"/>
          </a:xfrm>
          <a:prstGeom prst="rect">
            <a:avLst/>
          </a:prstGeom>
          <a:noFill/>
        </p:spPr>
        <p:txBody>
          <a:bodyPr wrap="none" rtlCol="0">
            <a:spAutoFit/>
          </a:bodyPr>
          <a:lstStyle/>
          <a:p>
            <a:r>
              <a:rPr lang="zh-TW" altLang="en-US" sz="2000" b="1" dirty="0"/>
              <a:t>學生 </a:t>
            </a:r>
            <a:r>
              <a:rPr lang="en-US" altLang="zh-TW" sz="2000" b="1" dirty="0"/>
              <a:t>:</a:t>
            </a:r>
            <a:r>
              <a:rPr lang="zh-TW" altLang="en-US" sz="2000" b="1" dirty="0"/>
              <a:t> 宋錦玉</a:t>
            </a:r>
          </a:p>
        </p:txBody>
      </p:sp>
    </p:spTree>
    <p:extLst>
      <p:ext uri="{BB962C8B-B14F-4D97-AF65-F5344CB8AC3E}">
        <p14:creationId xmlns:p14="http://schemas.microsoft.com/office/powerpoint/2010/main" val="370113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1617751" cy="523220"/>
          </a:xfrm>
          <a:prstGeom prst="rect">
            <a:avLst/>
          </a:prstGeom>
          <a:noFill/>
        </p:spPr>
        <p:txBody>
          <a:bodyPr wrap="none" rtlCol="0">
            <a:spAutoFit/>
          </a:bodyPr>
          <a:lstStyle/>
          <a:p>
            <a:r>
              <a:rPr lang="en-US" altLang="zh-TW" sz="2800" b="1" dirty="0">
                <a:solidFill>
                  <a:schemeClr val="bg1"/>
                </a:solidFill>
              </a:rPr>
              <a:t>Method</a:t>
            </a:r>
            <a:endParaRPr lang="zh-TW" altLang="en-US" sz="2800" b="1" dirty="0">
              <a:solidFill>
                <a:schemeClr val="bg1"/>
              </a:solidFill>
            </a:endParaRPr>
          </a:p>
        </p:txBody>
      </p:sp>
      <p:sp>
        <p:nvSpPr>
          <p:cNvPr id="5" name="文字方塊 4">
            <a:extLst>
              <a:ext uri="{FF2B5EF4-FFF2-40B4-BE49-F238E27FC236}">
                <a16:creationId xmlns:a16="http://schemas.microsoft.com/office/drawing/2014/main" id="{738339B5-5EB3-4F1B-9C00-AC975AAAC88A}"/>
              </a:ext>
            </a:extLst>
          </p:cNvPr>
          <p:cNvSpPr txBox="1"/>
          <p:nvPr/>
        </p:nvSpPr>
        <p:spPr>
          <a:xfrm>
            <a:off x="1705300" y="201072"/>
            <a:ext cx="1371601" cy="400110"/>
          </a:xfrm>
          <a:prstGeom prst="rect">
            <a:avLst/>
          </a:prstGeom>
          <a:noFill/>
        </p:spPr>
        <p:txBody>
          <a:bodyPr wrap="square" rtlCol="0">
            <a:spAutoFit/>
          </a:bodyPr>
          <a:lstStyle/>
          <a:p>
            <a:pPr algn="ctr"/>
            <a:r>
              <a:rPr lang="zh-TW" altLang="en-US" sz="2000" b="1" spc="300" dirty="0">
                <a:solidFill>
                  <a:schemeClr val="accent1">
                    <a:lumMod val="20000"/>
                    <a:lumOff val="80000"/>
                  </a:schemeClr>
                </a:solidFill>
              </a:rPr>
              <a:t>實驗流程</a:t>
            </a:r>
          </a:p>
        </p:txBody>
      </p:sp>
      <p:sp>
        <p:nvSpPr>
          <p:cNvPr id="7" name="文字方塊 6">
            <a:extLst>
              <a:ext uri="{FF2B5EF4-FFF2-40B4-BE49-F238E27FC236}">
                <a16:creationId xmlns:a16="http://schemas.microsoft.com/office/drawing/2014/main" id="{4B191B64-A493-5496-6DBF-885308133039}"/>
              </a:ext>
            </a:extLst>
          </p:cNvPr>
          <p:cNvSpPr txBox="1"/>
          <p:nvPr/>
        </p:nvSpPr>
        <p:spPr>
          <a:xfrm>
            <a:off x="342565" y="1003329"/>
            <a:ext cx="11506870" cy="234692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先向受測者介紹實驗內容，並簽屬受測者同意書</a:t>
            </a:r>
            <a:endParaRPr lang="en-US" altLang="zh-TW" sz="2000" dirty="0"/>
          </a:p>
          <a:p>
            <a:pPr marL="342900" indent="-342900">
              <a:lnSpc>
                <a:spcPct val="150000"/>
              </a:lnSpc>
              <a:buFont typeface="Arial" panose="020B0604020202020204" pitchFamily="34" charset="0"/>
              <a:buChar char="•"/>
            </a:pPr>
            <a:r>
              <a:rPr lang="zh-TW" altLang="en-US" sz="2000" dirty="0"/>
              <a:t>調查受測者的基本人口統計 </a:t>
            </a:r>
            <a:r>
              <a:rPr lang="en-US" altLang="zh-TW" sz="2000" dirty="0"/>
              <a:t>(</a:t>
            </a:r>
            <a:r>
              <a:rPr lang="zh-TW" altLang="en-US" sz="2000" dirty="0"/>
              <a:t>性別、生日、獲得駕照日期、駕駛能力評估、駕駛頻率</a:t>
            </a:r>
            <a:r>
              <a:rPr lang="en-US" altLang="zh-TW" sz="2000" dirty="0"/>
              <a:t>)</a:t>
            </a:r>
          </a:p>
          <a:p>
            <a:pPr marL="342900" indent="-342900">
              <a:lnSpc>
                <a:spcPct val="150000"/>
              </a:lnSpc>
              <a:buFont typeface="Arial" panose="020B0604020202020204" pitchFamily="34" charset="0"/>
              <a:buChar char="•"/>
            </a:pPr>
            <a:r>
              <a:rPr lang="zh-TW" altLang="en-US" sz="2000" dirty="0"/>
              <a:t>讓受測者熟悉模擬器</a:t>
            </a:r>
            <a:endParaRPr lang="en-US" altLang="zh-TW" sz="2000" dirty="0"/>
          </a:p>
          <a:p>
            <a:pPr marL="342900" indent="-342900">
              <a:lnSpc>
                <a:spcPct val="150000"/>
              </a:lnSpc>
              <a:buFont typeface="Arial" panose="020B0604020202020204" pitchFamily="34" charset="0"/>
              <a:buChar char="•"/>
            </a:pPr>
            <a:r>
              <a:rPr lang="zh-TW" altLang="en-US" sz="2000" dirty="0"/>
              <a:t>訓練結束後，即開始進行實驗，總共需進行</a:t>
            </a:r>
            <a:r>
              <a:rPr lang="en-US" altLang="zh-TW" sz="2000" dirty="0"/>
              <a:t>5</a:t>
            </a:r>
            <a:r>
              <a:rPr lang="zh-TW" altLang="en-US" sz="2000" dirty="0"/>
              <a:t>次實驗</a:t>
            </a:r>
            <a:endParaRPr lang="en-US" altLang="zh-TW" sz="2000" dirty="0"/>
          </a:p>
          <a:p>
            <a:pPr marL="342900" indent="-342900">
              <a:lnSpc>
                <a:spcPct val="150000"/>
              </a:lnSpc>
              <a:buFont typeface="Arial" panose="020B0604020202020204" pitchFamily="34" charset="0"/>
              <a:buChar char="•"/>
            </a:pPr>
            <a:r>
              <a:rPr lang="zh-TW" altLang="en-US" sz="2000" dirty="0"/>
              <a:t>每次實驗結束後，受測者都須填寫一份問卷，以查看是否有動暈症</a:t>
            </a:r>
          </a:p>
        </p:txBody>
      </p:sp>
    </p:spTree>
    <p:extLst>
      <p:ext uri="{BB962C8B-B14F-4D97-AF65-F5344CB8AC3E}">
        <p14:creationId xmlns:p14="http://schemas.microsoft.com/office/powerpoint/2010/main" val="426094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1298561" cy="523220"/>
          </a:xfrm>
          <a:prstGeom prst="rect">
            <a:avLst/>
          </a:prstGeom>
          <a:noFill/>
        </p:spPr>
        <p:txBody>
          <a:bodyPr wrap="none" rtlCol="0">
            <a:spAutoFit/>
          </a:bodyPr>
          <a:lstStyle/>
          <a:p>
            <a:r>
              <a:rPr lang="en-US" altLang="zh-TW" sz="2800" b="1" dirty="0">
                <a:solidFill>
                  <a:schemeClr val="bg1"/>
                </a:solidFill>
              </a:rPr>
              <a:t>Result</a:t>
            </a:r>
            <a:endParaRPr lang="zh-TW" altLang="en-US" sz="2800" b="1" dirty="0">
              <a:solidFill>
                <a:schemeClr val="bg1"/>
              </a:solidFill>
            </a:endParaRPr>
          </a:p>
        </p:txBody>
      </p:sp>
      <p:sp>
        <p:nvSpPr>
          <p:cNvPr id="2" name="文字方塊 1">
            <a:extLst>
              <a:ext uri="{FF2B5EF4-FFF2-40B4-BE49-F238E27FC236}">
                <a16:creationId xmlns:a16="http://schemas.microsoft.com/office/drawing/2014/main" id="{8F211AD5-40E0-3A8D-5E75-C7A941D61DDE}"/>
              </a:ext>
            </a:extLst>
          </p:cNvPr>
          <p:cNvSpPr txBox="1"/>
          <p:nvPr/>
        </p:nvSpPr>
        <p:spPr>
          <a:xfrm>
            <a:off x="1705300" y="201072"/>
            <a:ext cx="1710253" cy="400110"/>
          </a:xfrm>
          <a:prstGeom prst="rect">
            <a:avLst/>
          </a:prstGeom>
          <a:noFill/>
        </p:spPr>
        <p:txBody>
          <a:bodyPr wrap="square" rtlCol="0">
            <a:spAutoFit/>
          </a:bodyPr>
          <a:lstStyle/>
          <a:p>
            <a:r>
              <a:rPr lang="zh-TW" altLang="en-US" sz="2000" b="1" spc="300" dirty="0">
                <a:solidFill>
                  <a:schemeClr val="accent2">
                    <a:lumMod val="20000"/>
                    <a:lumOff val="80000"/>
                  </a:schemeClr>
                </a:solidFill>
              </a:rPr>
              <a:t>縱向速度</a:t>
            </a:r>
            <a:r>
              <a:rPr lang="en-US" altLang="zh-TW" sz="2000" b="1" spc="300" dirty="0">
                <a:solidFill>
                  <a:schemeClr val="accent2">
                    <a:lumMod val="20000"/>
                    <a:lumOff val="80000"/>
                  </a:schemeClr>
                </a:solidFill>
              </a:rPr>
              <a:t>(S)</a:t>
            </a:r>
          </a:p>
        </p:txBody>
      </p:sp>
      <p:pic>
        <p:nvPicPr>
          <p:cNvPr id="5" name="圖片 4">
            <a:extLst>
              <a:ext uri="{FF2B5EF4-FFF2-40B4-BE49-F238E27FC236}">
                <a16:creationId xmlns:a16="http://schemas.microsoft.com/office/drawing/2014/main" id="{0C17881D-9BAE-53AA-2AE4-C9FFE43525C0}"/>
              </a:ext>
            </a:extLst>
          </p:cNvPr>
          <p:cNvPicPr>
            <a:picLocks noChangeAspect="1"/>
          </p:cNvPicPr>
          <p:nvPr/>
        </p:nvPicPr>
        <p:blipFill>
          <a:blip r:embed="rId3"/>
          <a:stretch>
            <a:fillRect/>
          </a:stretch>
        </p:blipFill>
        <p:spPr>
          <a:xfrm>
            <a:off x="0" y="3734613"/>
            <a:ext cx="12192000" cy="2745469"/>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C1AB9BC8-DA32-D28C-E4AB-4601EB41A1E7}"/>
                  </a:ext>
                </a:extLst>
              </p:cNvPr>
              <p:cNvSpPr txBox="1"/>
              <p:nvPr/>
            </p:nvSpPr>
            <p:spPr>
              <a:xfrm>
                <a:off x="342565" y="1003329"/>
                <a:ext cx="11506870" cy="400110"/>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a:t>除了</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S</m:t>
                        </m:r>
                      </m:e>
                      <m:sub>
                        <m:r>
                          <a:rPr lang="en-US" altLang="zh-TW" sz="2000" i="1">
                            <a:latin typeface="Cambria Math" panose="02040503050406030204" pitchFamily="18" charset="0"/>
                          </a:rPr>
                          <m:t>1</m:t>
                        </m:r>
                      </m:sub>
                    </m:sSub>
                    <m:r>
                      <a:rPr lang="zh-TW" altLang="en-US" sz="2000" i="1">
                        <a:latin typeface="Cambria Math" panose="02040503050406030204" pitchFamily="18" charset="0"/>
                      </a:rPr>
                      <m:t> </m:t>
                    </m:r>
                  </m:oMath>
                </a14:m>
                <a:r>
                  <a:rPr lang="zh-TW" altLang="en-US" sz="2000" dirty="0"/>
                  <a:t>，其餘的再行駛速度皆有顯著差異</a:t>
                </a:r>
              </a:p>
            </p:txBody>
          </p:sp>
        </mc:Choice>
        <mc:Fallback xmlns="">
          <p:sp>
            <p:nvSpPr>
              <p:cNvPr id="7" name="文字方塊 6">
                <a:extLst>
                  <a:ext uri="{FF2B5EF4-FFF2-40B4-BE49-F238E27FC236}">
                    <a16:creationId xmlns:a16="http://schemas.microsoft.com/office/drawing/2014/main" id="{C1AB9BC8-DA32-D28C-E4AB-4601EB41A1E7}"/>
                  </a:ext>
                </a:extLst>
              </p:cNvPr>
              <p:cNvSpPr txBox="1">
                <a:spLocks noRot="1" noChangeAspect="1" noMove="1" noResize="1" noEditPoints="1" noAdjustHandles="1" noChangeArrowheads="1" noChangeShapeType="1" noTextEdit="1"/>
              </p:cNvSpPr>
              <p:nvPr/>
            </p:nvSpPr>
            <p:spPr>
              <a:xfrm>
                <a:off x="342565" y="1003329"/>
                <a:ext cx="11506870" cy="400110"/>
              </a:xfrm>
              <a:prstGeom prst="rect">
                <a:avLst/>
              </a:prstGeom>
              <a:blipFill>
                <a:blip r:embed="rId4"/>
                <a:stretch>
                  <a:fillRect l="-477" t="-9231" b="-27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FCEB5D40-A50E-0D33-7C1C-9D458DF4FD02}"/>
                  </a:ext>
                </a:extLst>
              </p:cNvPr>
              <p:cNvSpPr txBox="1"/>
              <p:nvPr/>
            </p:nvSpPr>
            <p:spPr>
              <a:xfrm>
                <a:off x="873989" y="1547414"/>
                <a:ext cx="11506870" cy="400110"/>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000" dirty="0"/>
                  <a:t>這是因為駕駛員</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S</m:t>
                        </m:r>
                      </m:e>
                      <m:sub>
                        <m:r>
                          <a:rPr lang="en-US" altLang="zh-TW" sz="2000" i="1">
                            <a:latin typeface="Cambria Math" panose="02040503050406030204" pitchFamily="18" charset="0"/>
                          </a:rPr>
                          <m:t>1</m:t>
                        </m:r>
                      </m:sub>
                    </m:sSub>
                  </m:oMath>
                </a14:m>
                <a:r>
                  <a:rPr lang="zh-TW" altLang="en-US" sz="2000" dirty="0"/>
                  <a:t>是第一個出現的匝道所導致的，因此，行駛速度不會受到不同配置的影響</a:t>
                </a:r>
              </a:p>
            </p:txBody>
          </p:sp>
        </mc:Choice>
        <mc:Fallback xmlns="">
          <p:sp>
            <p:nvSpPr>
              <p:cNvPr id="8" name="文字方塊 7">
                <a:extLst>
                  <a:ext uri="{FF2B5EF4-FFF2-40B4-BE49-F238E27FC236}">
                    <a16:creationId xmlns:a16="http://schemas.microsoft.com/office/drawing/2014/main" id="{FCEB5D40-A50E-0D33-7C1C-9D458DF4FD02}"/>
                  </a:ext>
                </a:extLst>
              </p:cNvPr>
              <p:cNvSpPr txBox="1">
                <a:spLocks noRot="1" noChangeAspect="1" noMove="1" noResize="1" noEditPoints="1" noAdjustHandles="1" noChangeArrowheads="1" noChangeShapeType="1" noTextEdit="1"/>
              </p:cNvSpPr>
              <p:nvPr/>
            </p:nvSpPr>
            <p:spPr>
              <a:xfrm>
                <a:off x="873989" y="1547414"/>
                <a:ext cx="11506870" cy="400110"/>
              </a:xfrm>
              <a:prstGeom prst="rect">
                <a:avLst/>
              </a:prstGeom>
              <a:blipFill>
                <a:blip r:embed="rId5"/>
                <a:stretch>
                  <a:fillRect l="-477" t="-9231" b="-27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7674ABAF-D252-5255-CB00-38AA0FA8DC3F}"/>
                  </a:ext>
                </a:extLst>
              </p:cNvPr>
              <p:cNvSpPr txBox="1"/>
              <p:nvPr/>
            </p:nvSpPr>
            <p:spPr>
              <a:xfrm>
                <a:off x="342565" y="2088061"/>
                <a:ext cx="11506870" cy="96193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撇除</a:t>
                </a:r>
                <a14:m>
                  <m:oMath xmlns:m="http://schemas.openxmlformats.org/officeDocument/2006/math">
                    <m:sSub>
                      <m:sSubPr>
                        <m:ctrlPr>
                          <a:rPr lang="en-US" altLang="zh-TW" sz="2000" i="1">
                            <a:latin typeface="Cambria Math" panose="02040503050406030204" pitchFamily="18" charset="0"/>
                          </a:rPr>
                        </m:ctrlPr>
                      </m:sSubPr>
                      <m:e>
                        <m:r>
                          <m:rPr>
                            <m:sty m:val="p"/>
                          </m:rPr>
                          <a:rPr lang="en-US" altLang="zh-TW" sz="2000" i="1">
                            <a:latin typeface="Cambria Math" panose="02040503050406030204" pitchFamily="18" charset="0"/>
                          </a:rPr>
                          <m:t>S</m:t>
                        </m:r>
                      </m:e>
                      <m:sub>
                        <m:r>
                          <a:rPr lang="en-US" altLang="zh-TW" sz="2000" i="1">
                            <a:latin typeface="Cambria Math" panose="02040503050406030204" pitchFamily="18" charset="0"/>
                          </a:rPr>
                          <m:t>1</m:t>
                        </m:r>
                      </m:sub>
                    </m:sSub>
                  </m:oMath>
                </a14:m>
                <a:r>
                  <a:rPr lang="zh-TW" altLang="en-US" sz="2000" dirty="0"/>
                  <a:t>，最高速度落在</a:t>
                </a:r>
                <a14:m>
                  <m:oMath xmlns:m="http://schemas.openxmlformats.org/officeDocument/2006/math">
                    <m:sSub>
                      <m:sSubPr>
                        <m:ctrlPr>
                          <a:rPr lang="en-US" altLang="zh-TW" sz="2000" i="1">
                            <a:latin typeface="Cambria Math" panose="02040503050406030204" pitchFamily="18" charset="0"/>
                          </a:rPr>
                        </m:ctrlPr>
                      </m:sSubPr>
                      <m:e>
                        <m:r>
                          <m:rPr>
                            <m:sty m:val="p"/>
                          </m:rPr>
                          <a:rPr lang="en-US" altLang="zh-TW" sz="2000" i="1">
                            <a:latin typeface="Cambria Math" panose="02040503050406030204" pitchFamily="18" charset="0"/>
                          </a:rPr>
                          <m:t>S</m:t>
                        </m:r>
                      </m:e>
                      <m:sub>
                        <m:r>
                          <a:rPr lang="en-US" altLang="zh-TW" sz="2000" i="1">
                            <a:latin typeface="Cambria Math" panose="02040503050406030204" pitchFamily="18" charset="0"/>
                          </a:rPr>
                          <m:t>2</m:t>
                        </m:r>
                      </m:sub>
                    </m:sSub>
                  </m:oMath>
                </a14:m>
                <a:r>
                  <a:rPr lang="zh-TW" altLang="en-US" sz="2000" dirty="0"/>
                  <a:t>的基線。與高速公路右側車道的車輛相比，從匝道進入的車輛的速度可能會受到更大的干擾</a:t>
                </a:r>
                <a:r>
                  <a:rPr lang="en-US" altLang="zh-TW" sz="2000" dirty="0"/>
                  <a:t>(</a:t>
                </a:r>
                <a:r>
                  <a:rPr lang="en-US" altLang="zh-TW" sz="2000" dirty="0" err="1"/>
                  <a:t>Calvi</a:t>
                </a:r>
                <a:r>
                  <a:rPr lang="en-US" altLang="zh-TW" sz="2000" dirty="0"/>
                  <a:t> and De </a:t>
                </a:r>
                <a:r>
                  <a:rPr lang="en-US" altLang="zh-TW" sz="2000" dirty="0" err="1"/>
                  <a:t>Blasiis</a:t>
                </a:r>
                <a:r>
                  <a:rPr lang="en-US" altLang="zh-TW" sz="2000" dirty="0"/>
                  <a:t>, 2011)</a:t>
                </a:r>
                <a:endParaRPr lang="zh-TW" altLang="en-US" sz="2000" dirty="0"/>
              </a:p>
            </p:txBody>
          </p:sp>
        </mc:Choice>
        <mc:Fallback xmlns="">
          <p:sp>
            <p:nvSpPr>
              <p:cNvPr id="9" name="文字方塊 8">
                <a:extLst>
                  <a:ext uri="{FF2B5EF4-FFF2-40B4-BE49-F238E27FC236}">
                    <a16:creationId xmlns:a16="http://schemas.microsoft.com/office/drawing/2014/main" id="{7674ABAF-D252-5255-CB00-38AA0FA8DC3F}"/>
                  </a:ext>
                </a:extLst>
              </p:cNvPr>
              <p:cNvSpPr txBox="1">
                <a:spLocks noRot="1" noChangeAspect="1" noMove="1" noResize="1" noEditPoints="1" noAdjustHandles="1" noChangeArrowheads="1" noChangeShapeType="1" noTextEdit="1"/>
              </p:cNvSpPr>
              <p:nvPr/>
            </p:nvSpPr>
            <p:spPr>
              <a:xfrm>
                <a:off x="342565" y="2088061"/>
                <a:ext cx="11506870" cy="961930"/>
              </a:xfrm>
              <a:prstGeom prst="rect">
                <a:avLst/>
              </a:prstGeom>
              <a:blipFill>
                <a:blip r:embed="rId6"/>
                <a:stretch>
                  <a:fillRect l="-477" b="-10828"/>
                </a:stretch>
              </a:blipFill>
            </p:spPr>
            <p:txBody>
              <a:bodyPr/>
              <a:lstStyle/>
              <a:p>
                <a:r>
                  <a:rPr lang="zh-TW" altLang="en-US">
                    <a:noFill/>
                  </a:rPr>
                  <a:t> </a:t>
                </a:r>
              </a:p>
            </p:txBody>
          </p:sp>
        </mc:Fallback>
      </mc:AlternateContent>
      <p:sp>
        <p:nvSpPr>
          <p:cNvPr id="10" name="矩形 9">
            <a:extLst>
              <a:ext uri="{FF2B5EF4-FFF2-40B4-BE49-F238E27FC236}">
                <a16:creationId xmlns:a16="http://schemas.microsoft.com/office/drawing/2014/main" id="{123525FE-79A3-3A07-1F90-C082F7FB8DF8}"/>
              </a:ext>
            </a:extLst>
          </p:cNvPr>
          <p:cNvSpPr/>
          <p:nvPr/>
        </p:nvSpPr>
        <p:spPr>
          <a:xfrm>
            <a:off x="1127760" y="5102665"/>
            <a:ext cx="1463040" cy="348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2500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1298561" cy="523220"/>
          </a:xfrm>
          <a:prstGeom prst="rect">
            <a:avLst/>
          </a:prstGeom>
          <a:noFill/>
        </p:spPr>
        <p:txBody>
          <a:bodyPr wrap="none" rtlCol="0">
            <a:spAutoFit/>
          </a:bodyPr>
          <a:lstStyle/>
          <a:p>
            <a:r>
              <a:rPr lang="en-US" altLang="zh-TW" sz="2800" b="1" dirty="0">
                <a:solidFill>
                  <a:schemeClr val="bg1"/>
                </a:solidFill>
              </a:rPr>
              <a:t>Result</a:t>
            </a:r>
            <a:endParaRPr lang="zh-TW" altLang="en-US" sz="2800" b="1" dirty="0">
              <a:solidFill>
                <a:schemeClr val="bg1"/>
              </a:solidFill>
            </a:endParaRPr>
          </a:p>
        </p:txBody>
      </p:sp>
      <p:sp>
        <p:nvSpPr>
          <p:cNvPr id="2" name="文字方塊 1">
            <a:extLst>
              <a:ext uri="{FF2B5EF4-FFF2-40B4-BE49-F238E27FC236}">
                <a16:creationId xmlns:a16="http://schemas.microsoft.com/office/drawing/2014/main" id="{566A1AC2-614A-F5C5-6365-9CA5C02F52D9}"/>
              </a:ext>
            </a:extLst>
          </p:cNvPr>
          <p:cNvSpPr txBox="1"/>
          <p:nvPr/>
        </p:nvSpPr>
        <p:spPr>
          <a:xfrm>
            <a:off x="1705300" y="201072"/>
            <a:ext cx="5166147" cy="400110"/>
          </a:xfrm>
          <a:prstGeom prst="rect">
            <a:avLst/>
          </a:prstGeom>
          <a:noFill/>
        </p:spPr>
        <p:txBody>
          <a:bodyPr wrap="square" rtlCol="0">
            <a:spAutoFit/>
          </a:bodyPr>
          <a:lstStyle/>
          <a:p>
            <a:r>
              <a:rPr lang="zh-TW" altLang="en-US" sz="2000" b="1" spc="300" dirty="0">
                <a:solidFill>
                  <a:schemeClr val="accent2">
                    <a:lumMod val="20000"/>
                    <a:lumOff val="80000"/>
                  </a:schemeClr>
                </a:solidFill>
              </a:rPr>
              <a:t>受測者車輛與匝道進入車輛的距離</a:t>
            </a:r>
            <a:r>
              <a:rPr lang="en-US" altLang="zh-TW" sz="2000" b="1" spc="300" dirty="0">
                <a:solidFill>
                  <a:schemeClr val="accent2">
                    <a:lumMod val="20000"/>
                    <a:lumOff val="80000"/>
                  </a:schemeClr>
                </a:solidFill>
              </a:rPr>
              <a:t>(d)</a:t>
            </a:r>
          </a:p>
        </p:txBody>
      </p:sp>
      <p:pic>
        <p:nvPicPr>
          <p:cNvPr id="5" name="圖片 4">
            <a:extLst>
              <a:ext uri="{FF2B5EF4-FFF2-40B4-BE49-F238E27FC236}">
                <a16:creationId xmlns:a16="http://schemas.microsoft.com/office/drawing/2014/main" id="{7CFBC46A-3A9F-ECBF-CD8B-A7DBA68E7502}"/>
              </a:ext>
            </a:extLst>
          </p:cNvPr>
          <p:cNvPicPr>
            <a:picLocks noChangeAspect="1"/>
          </p:cNvPicPr>
          <p:nvPr/>
        </p:nvPicPr>
        <p:blipFill>
          <a:blip r:embed="rId2"/>
          <a:stretch>
            <a:fillRect/>
          </a:stretch>
        </p:blipFill>
        <p:spPr>
          <a:xfrm>
            <a:off x="0" y="2712304"/>
            <a:ext cx="12192000" cy="2390144"/>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B8DE3D55-D578-EB5C-36F4-620502D8F517}"/>
                  </a:ext>
                </a:extLst>
              </p:cNvPr>
              <p:cNvSpPr txBox="1"/>
              <p:nvPr/>
            </p:nvSpPr>
            <p:spPr>
              <a:xfrm>
                <a:off x="342565" y="1003329"/>
                <a:ext cx="11506870" cy="96193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與基線相比，在有配置的情況下，車距可以保持更長的距離，可以有效改善安全狀況</a:t>
                </a:r>
                <a:endParaRPr lang="en-US" altLang="zh-TW" sz="2000" dirty="0"/>
              </a:p>
              <a:p>
                <a:pPr marL="533400" indent="-92075">
                  <a:lnSpc>
                    <a:spcPct val="150000"/>
                  </a:lnSpc>
                  <a:buFont typeface="Wingdings" panose="05000000000000000000" pitchFamily="2" charset="2"/>
                  <a:buChar char="Ø"/>
                  <a:tabLst>
                    <a:tab pos="808038" algn="l"/>
                  </a:tabLst>
                </a:pPr>
                <a:r>
                  <a:rPr lang="zh-TW" altLang="en-US" sz="2000" dirty="0"/>
                  <a:t>尤其是在有</a:t>
                </a:r>
                <a:r>
                  <a:rPr lang="en-US" altLang="zh-TW" sz="2000" dirty="0"/>
                  <a:t>AR</a:t>
                </a:r>
                <a:r>
                  <a:rPr lang="zh-TW" altLang="en-US" sz="2000" dirty="0"/>
                  <a:t>配置的情況 </a:t>
                </a:r>
                <a:r>
                  <a:rPr lang="en-US" altLang="zh-TW" sz="2000" dirty="0"/>
                  <a:t>(</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C</m:t>
                        </m:r>
                      </m:e>
                      <m:sub>
                        <m:r>
                          <a:rPr lang="en-US" altLang="zh-TW" sz="2000" i="1">
                            <a:latin typeface="Cambria Math" panose="02040503050406030204" pitchFamily="18" charset="0"/>
                          </a:rPr>
                          <m:t>3</m:t>
                        </m:r>
                      </m:sub>
                    </m:sSub>
                  </m:oMath>
                </a14:m>
                <a:r>
                  <a:rPr lang="zh-TW" altLang="en-US" sz="2000" dirty="0"/>
                  <a:t>、</a:t>
                </a:r>
                <a:r>
                  <a:rPr lang="en-US" altLang="zh-TW" sz="2000" dirty="0"/>
                  <a:t> </a:t>
                </a:r>
                <a14:m>
                  <m:oMath xmlns:m="http://schemas.openxmlformats.org/officeDocument/2006/math">
                    <m:sSub>
                      <m:sSubPr>
                        <m:ctrlPr>
                          <a:rPr lang="en-US" altLang="zh-TW" sz="2000" i="1">
                            <a:latin typeface="Cambria Math" panose="02040503050406030204" pitchFamily="18" charset="0"/>
                          </a:rPr>
                        </m:ctrlPr>
                      </m:sSubPr>
                      <m:e>
                        <m:r>
                          <m:rPr>
                            <m:sty m:val="p"/>
                          </m:rPr>
                          <a:rPr lang="en-US" altLang="zh-TW" sz="2000" i="1" smtClean="0">
                            <a:latin typeface="Cambria Math" panose="02040503050406030204" pitchFamily="18" charset="0"/>
                          </a:rPr>
                          <m:t>C</m:t>
                        </m:r>
                      </m:e>
                      <m:sub>
                        <m:r>
                          <a:rPr lang="en-US" altLang="zh-TW" sz="2000" i="1">
                            <a:latin typeface="Cambria Math" panose="02040503050406030204" pitchFamily="18" charset="0"/>
                          </a:rPr>
                          <m:t>4</m:t>
                        </m:r>
                      </m:sub>
                    </m:sSub>
                    <m:r>
                      <a:rPr lang="en-US" altLang="zh-TW" sz="2000" i="1">
                        <a:latin typeface="Cambria Math" panose="02040503050406030204" pitchFamily="18" charset="0"/>
                      </a:rPr>
                      <m:t>)</m:t>
                    </m:r>
                  </m:oMath>
                </a14:m>
                <a:endParaRPr lang="zh-TW" altLang="en-US" sz="2000" dirty="0"/>
              </a:p>
            </p:txBody>
          </p:sp>
        </mc:Choice>
        <mc:Fallback xmlns="">
          <p:sp>
            <p:nvSpPr>
              <p:cNvPr id="7" name="文字方塊 6">
                <a:extLst>
                  <a:ext uri="{FF2B5EF4-FFF2-40B4-BE49-F238E27FC236}">
                    <a16:creationId xmlns:a16="http://schemas.microsoft.com/office/drawing/2014/main" id="{B8DE3D55-D578-EB5C-36F4-620502D8F517}"/>
                  </a:ext>
                </a:extLst>
              </p:cNvPr>
              <p:cNvSpPr txBox="1">
                <a:spLocks noRot="1" noChangeAspect="1" noMove="1" noResize="1" noEditPoints="1" noAdjustHandles="1" noChangeArrowheads="1" noChangeShapeType="1" noTextEdit="1"/>
              </p:cNvSpPr>
              <p:nvPr/>
            </p:nvSpPr>
            <p:spPr>
              <a:xfrm>
                <a:off x="342565" y="1003329"/>
                <a:ext cx="11506870" cy="961930"/>
              </a:xfrm>
              <a:prstGeom prst="rect">
                <a:avLst/>
              </a:prstGeom>
              <a:blipFill>
                <a:blip r:embed="rId3"/>
                <a:stretch>
                  <a:fillRect l="-477" b="-10828"/>
                </a:stretch>
              </a:blipFill>
            </p:spPr>
            <p:txBody>
              <a:bodyPr/>
              <a:lstStyle/>
              <a:p>
                <a:r>
                  <a:rPr lang="zh-TW" altLang="en-US">
                    <a:noFill/>
                  </a:rPr>
                  <a:t> </a:t>
                </a:r>
              </a:p>
            </p:txBody>
          </p:sp>
        </mc:Fallback>
      </mc:AlternateContent>
      <p:sp>
        <p:nvSpPr>
          <p:cNvPr id="8" name="矩形 7">
            <a:extLst>
              <a:ext uri="{FF2B5EF4-FFF2-40B4-BE49-F238E27FC236}">
                <a16:creationId xmlns:a16="http://schemas.microsoft.com/office/drawing/2014/main" id="{C20F7A35-1746-A065-C473-A120AB5525F1}"/>
              </a:ext>
            </a:extLst>
          </p:cNvPr>
          <p:cNvSpPr/>
          <p:nvPr/>
        </p:nvSpPr>
        <p:spPr>
          <a:xfrm>
            <a:off x="6659880" y="3429000"/>
            <a:ext cx="1661160" cy="1673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E6C107C-9A71-A9E9-74F5-4ED83E340000}"/>
              </a:ext>
            </a:extLst>
          </p:cNvPr>
          <p:cNvSpPr/>
          <p:nvPr/>
        </p:nvSpPr>
        <p:spPr>
          <a:xfrm>
            <a:off x="8564880" y="3429000"/>
            <a:ext cx="1661160" cy="1673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1296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1298561" cy="523220"/>
          </a:xfrm>
          <a:prstGeom prst="rect">
            <a:avLst/>
          </a:prstGeom>
          <a:noFill/>
        </p:spPr>
        <p:txBody>
          <a:bodyPr wrap="none" rtlCol="0">
            <a:spAutoFit/>
          </a:bodyPr>
          <a:lstStyle/>
          <a:p>
            <a:r>
              <a:rPr lang="en-US" altLang="zh-TW" sz="2800" b="1" dirty="0">
                <a:solidFill>
                  <a:schemeClr val="bg1"/>
                </a:solidFill>
              </a:rPr>
              <a:t>Result</a:t>
            </a:r>
            <a:endParaRPr lang="zh-TW" altLang="en-US" sz="2800" b="1" dirty="0">
              <a:solidFill>
                <a:schemeClr val="bg1"/>
              </a:solidFill>
            </a:endParaRPr>
          </a:p>
        </p:txBody>
      </p:sp>
      <p:sp>
        <p:nvSpPr>
          <p:cNvPr id="2" name="文字方塊 1">
            <a:extLst>
              <a:ext uri="{FF2B5EF4-FFF2-40B4-BE49-F238E27FC236}">
                <a16:creationId xmlns:a16="http://schemas.microsoft.com/office/drawing/2014/main" id="{B0034EDF-290C-B9CB-D102-EEE52F0FC00F}"/>
              </a:ext>
            </a:extLst>
          </p:cNvPr>
          <p:cNvSpPr txBox="1"/>
          <p:nvPr/>
        </p:nvSpPr>
        <p:spPr>
          <a:xfrm>
            <a:off x="1705300" y="201072"/>
            <a:ext cx="2517076" cy="400110"/>
          </a:xfrm>
          <a:prstGeom prst="rect">
            <a:avLst/>
          </a:prstGeom>
          <a:noFill/>
        </p:spPr>
        <p:txBody>
          <a:bodyPr wrap="square" rtlCol="0">
            <a:spAutoFit/>
          </a:bodyPr>
          <a:lstStyle/>
          <a:p>
            <a:r>
              <a:rPr lang="zh-TW" altLang="en-US" sz="2000" b="1" spc="300" dirty="0">
                <a:solidFill>
                  <a:schemeClr val="accent2">
                    <a:lumMod val="20000"/>
                    <a:lumOff val="80000"/>
                  </a:schemeClr>
                </a:solidFill>
              </a:rPr>
              <a:t>車頭時距</a:t>
            </a:r>
            <a:r>
              <a:rPr lang="en-US" altLang="zh-TW" sz="2000" b="1" spc="300" dirty="0">
                <a:solidFill>
                  <a:schemeClr val="accent2">
                    <a:lumMod val="20000"/>
                    <a:lumOff val="80000"/>
                  </a:schemeClr>
                </a:solidFill>
              </a:rPr>
              <a:t>(TH) </a:t>
            </a:r>
            <a:endParaRPr lang="zh-TW" altLang="en-US" sz="2000" b="1" spc="300" dirty="0">
              <a:solidFill>
                <a:schemeClr val="accent2">
                  <a:lumMod val="20000"/>
                  <a:lumOff val="80000"/>
                </a:schemeClr>
              </a:solidFill>
            </a:endParaRPr>
          </a:p>
        </p:txBody>
      </p:sp>
      <p:pic>
        <p:nvPicPr>
          <p:cNvPr id="5" name="圖片 4">
            <a:extLst>
              <a:ext uri="{FF2B5EF4-FFF2-40B4-BE49-F238E27FC236}">
                <a16:creationId xmlns:a16="http://schemas.microsoft.com/office/drawing/2014/main" id="{11995E7A-FD2A-842F-86F3-B06CF292064A}"/>
              </a:ext>
            </a:extLst>
          </p:cNvPr>
          <p:cNvPicPr>
            <a:picLocks noChangeAspect="1"/>
          </p:cNvPicPr>
          <p:nvPr/>
        </p:nvPicPr>
        <p:blipFill>
          <a:blip r:embed="rId2"/>
          <a:stretch>
            <a:fillRect/>
          </a:stretch>
        </p:blipFill>
        <p:spPr>
          <a:xfrm>
            <a:off x="0" y="3711288"/>
            <a:ext cx="12192000" cy="2362908"/>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5E338C68-0A34-C80E-7159-A234E9D04C5A}"/>
                  </a:ext>
                </a:extLst>
              </p:cNvPr>
              <p:cNvSpPr txBox="1"/>
              <p:nvPr/>
            </p:nvSpPr>
            <p:spPr>
              <a:xfrm>
                <a:off x="342565" y="1003329"/>
                <a:ext cx="11506870" cy="96193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與基線相比，在有配置的情況下，車頭時距明顯更長</a:t>
                </a:r>
                <a:endParaRPr lang="en-US" altLang="zh-TW" sz="2000" dirty="0"/>
              </a:p>
              <a:p>
                <a:pPr marL="533400" indent="-92075">
                  <a:lnSpc>
                    <a:spcPct val="150000"/>
                  </a:lnSpc>
                  <a:buFont typeface="Wingdings" panose="05000000000000000000" pitchFamily="2" charset="2"/>
                  <a:buChar char="Ø"/>
                  <a:tabLst>
                    <a:tab pos="808038" algn="l"/>
                  </a:tabLst>
                </a:pPr>
                <a:r>
                  <a:rPr lang="zh-TW" altLang="en-US" sz="2000" dirty="0"/>
                  <a:t>尤其是在有</a:t>
                </a:r>
                <a:r>
                  <a:rPr lang="en-US" altLang="zh-TW" sz="2000" dirty="0"/>
                  <a:t>AR</a:t>
                </a:r>
                <a:r>
                  <a:rPr lang="zh-TW" altLang="en-US" sz="2000" dirty="0"/>
                  <a:t>配置的情況 </a:t>
                </a:r>
                <a:r>
                  <a:rPr lang="en-US" altLang="zh-TW" sz="2000" dirty="0"/>
                  <a:t>(</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C</m:t>
                        </m:r>
                      </m:e>
                      <m:sub>
                        <m:r>
                          <a:rPr lang="en-US" altLang="zh-TW" sz="2000" i="1">
                            <a:latin typeface="Cambria Math" panose="02040503050406030204" pitchFamily="18" charset="0"/>
                          </a:rPr>
                          <m:t>3</m:t>
                        </m:r>
                      </m:sub>
                    </m:sSub>
                  </m:oMath>
                </a14:m>
                <a:r>
                  <a:rPr lang="zh-TW" altLang="en-US" sz="2000" dirty="0"/>
                  <a:t>、</a:t>
                </a:r>
                <a:r>
                  <a:rPr lang="en-US" altLang="zh-TW" sz="2000" dirty="0"/>
                  <a:t> </a:t>
                </a:r>
                <a14:m>
                  <m:oMath xmlns:m="http://schemas.openxmlformats.org/officeDocument/2006/math">
                    <m:sSub>
                      <m:sSubPr>
                        <m:ctrlPr>
                          <a:rPr lang="en-US" altLang="zh-TW" sz="2000" i="1">
                            <a:latin typeface="Cambria Math" panose="02040503050406030204" pitchFamily="18" charset="0"/>
                          </a:rPr>
                        </m:ctrlPr>
                      </m:sSubPr>
                      <m:e>
                        <m:r>
                          <m:rPr>
                            <m:sty m:val="p"/>
                          </m:rPr>
                          <a:rPr lang="en-US" altLang="zh-TW" sz="2000" i="1" smtClean="0">
                            <a:latin typeface="Cambria Math" panose="02040503050406030204" pitchFamily="18" charset="0"/>
                          </a:rPr>
                          <m:t>C</m:t>
                        </m:r>
                      </m:e>
                      <m:sub>
                        <m:r>
                          <a:rPr lang="en-US" altLang="zh-TW" sz="2000" i="1">
                            <a:latin typeface="Cambria Math" panose="02040503050406030204" pitchFamily="18" charset="0"/>
                          </a:rPr>
                          <m:t>4</m:t>
                        </m:r>
                      </m:sub>
                    </m:sSub>
                    <m:r>
                      <a:rPr lang="en-US" altLang="zh-TW" sz="2000" i="1">
                        <a:latin typeface="Cambria Math" panose="02040503050406030204" pitchFamily="18" charset="0"/>
                      </a:rPr>
                      <m:t>)</m:t>
                    </m:r>
                  </m:oMath>
                </a14:m>
                <a:endParaRPr lang="zh-TW" altLang="en-US" sz="2000" dirty="0"/>
              </a:p>
            </p:txBody>
          </p:sp>
        </mc:Choice>
        <mc:Fallback xmlns="">
          <p:sp>
            <p:nvSpPr>
              <p:cNvPr id="7" name="文字方塊 6">
                <a:extLst>
                  <a:ext uri="{FF2B5EF4-FFF2-40B4-BE49-F238E27FC236}">
                    <a16:creationId xmlns:a16="http://schemas.microsoft.com/office/drawing/2014/main" id="{5E338C68-0A34-C80E-7159-A234E9D04C5A}"/>
                  </a:ext>
                </a:extLst>
              </p:cNvPr>
              <p:cNvSpPr txBox="1">
                <a:spLocks noRot="1" noChangeAspect="1" noMove="1" noResize="1" noEditPoints="1" noAdjustHandles="1" noChangeArrowheads="1" noChangeShapeType="1" noTextEdit="1"/>
              </p:cNvSpPr>
              <p:nvPr/>
            </p:nvSpPr>
            <p:spPr>
              <a:xfrm>
                <a:off x="342565" y="1003329"/>
                <a:ext cx="11506870" cy="961930"/>
              </a:xfrm>
              <a:prstGeom prst="rect">
                <a:avLst/>
              </a:prstGeom>
              <a:blipFill>
                <a:blip r:embed="rId3"/>
                <a:stretch>
                  <a:fillRect l="-477" b="-10828"/>
                </a:stretch>
              </a:blipFill>
            </p:spPr>
            <p:txBody>
              <a:bodyPr/>
              <a:lstStyle/>
              <a:p>
                <a:r>
                  <a:rPr lang="zh-TW" altLang="en-US">
                    <a:noFill/>
                  </a:rPr>
                  <a:t> </a:t>
                </a:r>
              </a:p>
            </p:txBody>
          </p:sp>
        </mc:Fallback>
      </mc:AlternateContent>
      <p:sp>
        <p:nvSpPr>
          <p:cNvPr id="8" name="矩形 7">
            <a:extLst>
              <a:ext uri="{FF2B5EF4-FFF2-40B4-BE49-F238E27FC236}">
                <a16:creationId xmlns:a16="http://schemas.microsoft.com/office/drawing/2014/main" id="{3BF0647A-2739-8627-E1BA-33EAD2B503C1}"/>
              </a:ext>
            </a:extLst>
          </p:cNvPr>
          <p:cNvSpPr/>
          <p:nvPr/>
        </p:nvSpPr>
        <p:spPr>
          <a:xfrm>
            <a:off x="6659880" y="4385508"/>
            <a:ext cx="1661160" cy="1673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613A472A-016F-EC6E-B933-DA1DAE49C0AA}"/>
              </a:ext>
            </a:extLst>
          </p:cNvPr>
          <p:cNvSpPr/>
          <p:nvPr/>
        </p:nvSpPr>
        <p:spPr>
          <a:xfrm>
            <a:off x="8564880" y="4385508"/>
            <a:ext cx="1661160" cy="1673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8FCF42C5-C2AD-BA2D-799E-3D9EED620ACA}"/>
                  </a:ext>
                </a:extLst>
              </p:cNvPr>
              <p:cNvGraphicFramePr>
                <a:graphicFrameLocks noGrp="1"/>
              </p:cNvGraphicFramePr>
              <p:nvPr>
                <p:extLst>
                  <p:ext uri="{D42A27DB-BD31-4B8C-83A1-F6EECF244321}">
                    <p14:modId xmlns:p14="http://schemas.microsoft.com/office/powerpoint/2010/main" val="3828195991"/>
                  </p:ext>
                </p:extLst>
              </p:nvPr>
            </p:nvGraphicFramePr>
            <p:xfrm>
              <a:off x="7633924" y="1108330"/>
              <a:ext cx="2965831" cy="2320670"/>
            </p:xfrm>
            <a:graphic>
              <a:graphicData uri="http://schemas.openxmlformats.org/drawingml/2006/table">
                <a:tbl>
                  <a:tblPr firstRow="1" bandRow="1">
                    <a:tableStyleId>{5940675A-B579-460E-94D1-54222C63F5DA}</a:tableStyleId>
                  </a:tblPr>
                  <a:tblGrid>
                    <a:gridCol w="1168717">
                      <a:extLst>
                        <a:ext uri="{9D8B030D-6E8A-4147-A177-3AD203B41FA5}">
                          <a16:colId xmlns:a16="http://schemas.microsoft.com/office/drawing/2014/main" val="1244689073"/>
                        </a:ext>
                      </a:extLst>
                    </a:gridCol>
                    <a:gridCol w="518859">
                      <a:extLst>
                        <a:ext uri="{9D8B030D-6E8A-4147-A177-3AD203B41FA5}">
                          <a16:colId xmlns:a16="http://schemas.microsoft.com/office/drawing/2014/main" val="1079706673"/>
                        </a:ext>
                      </a:extLst>
                    </a:gridCol>
                    <a:gridCol w="1278255">
                      <a:extLst>
                        <a:ext uri="{9D8B030D-6E8A-4147-A177-3AD203B41FA5}">
                          <a16:colId xmlns:a16="http://schemas.microsoft.com/office/drawing/2014/main" val="2742648838"/>
                        </a:ext>
                      </a:extLst>
                    </a:gridCol>
                  </a:tblGrid>
                  <a:tr h="464134">
                    <a:tc rowSpan="5">
                      <a:txBody>
                        <a:bodyPr/>
                        <a:lstStyle/>
                        <a:p>
                          <a:pPr algn="ctr"/>
                          <a:r>
                            <a:rPr lang="en-US" altLang="zh-TW" sz="2000" dirty="0"/>
                            <a:t>TH</a:t>
                          </a:r>
                        </a:p>
                        <a:p>
                          <a:pPr algn="ctr"/>
                          <a:r>
                            <a:rPr lang="zh-TW" altLang="en-US" sz="2000" dirty="0"/>
                            <a:t>低於</a:t>
                          </a:r>
                          <a:r>
                            <a:rPr lang="en-US" altLang="zh-TW" sz="2000" dirty="0"/>
                            <a:t>2</a:t>
                          </a:r>
                          <a:r>
                            <a:rPr lang="zh-TW" altLang="en-US" sz="2000" dirty="0"/>
                            <a:t>秒</a:t>
                          </a:r>
                        </a:p>
                      </a:txBody>
                      <a:tcPr anchor="ctr">
                        <a:solidFill>
                          <a:schemeClr val="bg1"/>
                        </a:solidFill>
                      </a:tcPr>
                    </a:tc>
                    <a:tc>
                      <a:txBody>
                        <a:bodyPr/>
                        <a:lstStyle/>
                        <a:p>
                          <a:pPr algn="ctr"/>
                          <a:r>
                            <a:rPr lang="en-US" altLang="zh-TW" sz="2000" dirty="0"/>
                            <a:t>B</a:t>
                          </a:r>
                          <a:endParaRPr lang="zh-TW" altLang="en-US" sz="20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5</a:t>
                          </a:r>
                          <a:r>
                            <a:rPr lang="zh-TW" altLang="en-US" sz="2000" dirty="0"/>
                            <a:t>人 </a:t>
                          </a:r>
                          <a:r>
                            <a:rPr lang="en-US" altLang="zh-TW" sz="2000" dirty="0"/>
                            <a:t>(12%)</a:t>
                          </a:r>
                          <a:endParaRPr lang="zh-TW" altLang="en-US" sz="2000" dirty="0"/>
                        </a:p>
                      </a:txBody>
                      <a:tcPr anchor="ctr">
                        <a:solidFill>
                          <a:schemeClr val="bg1"/>
                        </a:solidFill>
                      </a:tcPr>
                    </a:tc>
                    <a:extLst>
                      <a:ext uri="{0D108BD9-81ED-4DB2-BD59-A6C34878D82A}">
                        <a16:rowId xmlns:a16="http://schemas.microsoft.com/office/drawing/2014/main" val="1642941848"/>
                      </a:ext>
                    </a:extLst>
                  </a:tr>
                  <a:tr h="464134">
                    <a:tc vMerge="1">
                      <a:txBody>
                        <a:bodyPr/>
                        <a:lstStyle/>
                        <a:p>
                          <a:endParaRPr lang="zh-TW"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C</m:t>
                                    </m:r>
                                  </m:e>
                                  <m:sub>
                                    <m:r>
                                      <a:rPr lang="en-US" altLang="zh-TW" sz="2000" i="1" smtClean="0">
                                        <a:latin typeface="Cambria Math" panose="02040503050406030204" pitchFamily="18" charset="0"/>
                                      </a:rPr>
                                      <m:t>1</m:t>
                                    </m:r>
                                  </m:sub>
                                </m:sSub>
                              </m:oMath>
                            </m:oMathPara>
                          </a14:m>
                          <a:endParaRPr lang="zh-TW" altLang="en-US" sz="20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r>
                            <a:rPr lang="zh-TW" altLang="en-US" sz="2000" dirty="0"/>
                            <a:t>人 </a:t>
                          </a:r>
                          <a:r>
                            <a:rPr lang="en-US" altLang="zh-TW" sz="2000" dirty="0"/>
                            <a:t>(5%)</a:t>
                          </a:r>
                          <a:endParaRPr lang="zh-TW" altLang="en-US" sz="2000" dirty="0"/>
                        </a:p>
                      </a:txBody>
                      <a:tcPr anchor="ctr">
                        <a:solidFill>
                          <a:schemeClr val="bg1"/>
                        </a:solidFill>
                      </a:tcPr>
                    </a:tc>
                    <a:extLst>
                      <a:ext uri="{0D108BD9-81ED-4DB2-BD59-A6C34878D82A}">
                        <a16:rowId xmlns:a16="http://schemas.microsoft.com/office/drawing/2014/main" val="4233968705"/>
                      </a:ext>
                    </a:extLst>
                  </a:tr>
                  <a:tr h="464134">
                    <a:tc vMerge="1">
                      <a:txBody>
                        <a:bodyPr/>
                        <a:lstStyle/>
                        <a:p>
                          <a:endParaRPr lang="zh-TW"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C</m:t>
                                    </m:r>
                                  </m:e>
                                  <m:sub>
                                    <m:r>
                                      <a:rPr lang="en-US" altLang="zh-TW" sz="2000" i="1" smtClean="0">
                                        <a:latin typeface="Cambria Math" panose="02040503050406030204" pitchFamily="18" charset="0"/>
                                      </a:rPr>
                                      <m:t>2</m:t>
                                    </m:r>
                                  </m:sub>
                                </m:sSub>
                              </m:oMath>
                            </m:oMathPara>
                          </a14:m>
                          <a:endParaRPr lang="zh-TW" altLang="en-US" sz="20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r>
                            <a:rPr lang="zh-TW" altLang="en-US" sz="2000" dirty="0"/>
                            <a:t>人 </a:t>
                          </a:r>
                          <a:r>
                            <a:rPr lang="en-US" altLang="zh-TW" sz="2000" dirty="0"/>
                            <a:t>(5%)</a:t>
                          </a:r>
                          <a:endParaRPr lang="zh-TW" altLang="en-US" sz="2000" dirty="0"/>
                        </a:p>
                      </a:txBody>
                      <a:tcPr anchor="ctr">
                        <a:solidFill>
                          <a:schemeClr val="bg1"/>
                        </a:solidFill>
                      </a:tcPr>
                    </a:tc>
                    <a:extLst>
                      <a:ext uri="{0D108BD9-81ED-4DB2-BD59-A6C34878D82A}">
                        <a16:rowId xmlns:a16="http://schemas.microsoft.com/office/drawing/2014/main" val="2845449910"/>
                      </a:ext>
                    </a:extLst>
                  </a:tr>
                  <a:tr h="464134">
                    <a:tc vMerge="1">
                      <a:txBody>
                        <a:bodyPr/>
                        <a:lstStyle/>
                        <a:p>
                          <a:endParaRPr lang="zh-TW"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C</m:t>
                                    </m:r>
                                  </m:e>
                                  <m:sub>
                                    <m:r>
                                      <a:rPr lang="en-US" altLang="zh-TW" sz="2000" i="1">
                                        <a:latin typeface="Cambria Math" panose="02040503050406030204" pitchFamily="18" charset="0"/>
                                      </a:rPr>
                                      <m:t>3</m:t>
                                    </m:r>
                                  </m:sub>
                                </m:sSub>
                              </m:oMath>
                            </m:oMathPara>
                          </a14:m>
                          <a:endParaRPr lang="zh-TW" altLang="en-US" sz="20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0</a:t>
                          </a:r>
                          <a:r>
                            <a:rPr lang="zh-TW" altLang="en-US" sz="2000" dirty="0"/>
                            <a:t>人 </a:t>
                          </a:r>
                          <a:r>
                            <a:rPr lang="en-US" altLang="zh-TW" sz="2000" dirty="0"/>
                            <a:t>(0%)</a:t>
                          </a:r>
                          <a:endParaRPr lang="zh-TW" altLang="en-US" sz="2000" dirty="0"/>
                        </a:p>
                      </a:txBody>
                      <a:tcPr anchor="ctr">
                        <a:solidFill>
                          <a:schemeClr val="bg1"/>
                        </a:solidFill>
                      </a:tcPr>
                    </a:tc>
                    <a:extLst>
                      <a:ext uri="{0D108BD9-81ED-4DB2-BD59-A6C34878D82A}">
                        <a16:rowId xmlns:a16="http://schemas.microsoft.com/office/drawing/2014/main" val="2883467956"/>
                      </a:ext>
                    </a:extLst>
                  </a:tr>
                  <a:tr h="464134">
                    <a:tc vMerge="1">
                      <a:txBody>
                        <a:bodyPr/>
                        <a:lstStyle/>
                        <a:p>
                          <a:endParaRPr lang="zh-TW"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C</m:t>
                                    </m:r>
                                  </m:e>
                                  <m:sub>
                                    <m:r>
                                      <a:rPr lang="en-US" altLang="zh-TW" sz="2000" i="1" smtClean="0">
                                        <a:latin typeface="Cambria Math" panose="02040503050406030204" pitchFamily="18" charset="0"/>
                                      </a:rPr>
                                      <m:t>4</m:t>
                                    </m:r>
                                  </m:sub>
                                </m:sSub>
                              </m:oMath>
                            </m:oMathPara>
                          </a14:m>
                          <a:endParaRPr lang="zh-TW" altLang="en-US" sz="20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0</a:t>
                          </a:r>
                          <a:r>
                            <a:rPr lang="zh-TW" altLang="en-US" sz="2000" dirty="0"/>
                            <a:t>人 </a:t>
                          </a:r>
                          <a:r>
                            <a:rPr lang="en-US" altLang="zh-TW" sz="2000" dirty="0"/>
                            <a:t>(0%)</a:t>
                          </a:r>
                          <a:endParaRPr lang="zh-TW" altLang="en-US" sz="2000" dirty="0"/>
                        </a:p>
                      </a:txBody>
                      <a:tcPr anchor="ctr">
                        <a:solidFill>
                          <a:schemeClr val="bg1"/>
                        </a:solidFill>
                      </a:tcPr>
                    </a:tc>
                    <a:extLst>
                      <a:ext uri="{0D108BD9-81ED-4DB2-BD59-A6C34878D82A}">
                        <a16:rowId xmlns:a16="http://schemas.microsoft.com/office/drawing/2014/main" val="934225163"/>
                      </a:ext>
                    </a:extLst>
                  </a:tr>
                </a:tbl>
              </a:graphicData>
            </a:graphic>
          </p:graphicFrame>
        </mc:Choice>
        <mc:Fallback xmlns="">
          <p:graphicFrame>
            <p:nvGraphicFramePr>
              <p:cNvPr id="12" name="表格 11">
                <a:extLst>
                  <a:ext uri="{FF2B5EF4-FFF2-40B4-BE49-F238E27FC236}">
                    <a16:creationId xmlns:a16="http://schemas.microsoft.com/office/drawing/2014/main" id="{8FCF42C5-C2AD-BA2D-799E-3D9EED620ACA}"/>
                  </a:ext>
                </a:extLst>
              </p:cNvPr>
              <p:cNvGraphicFramePr>
                <a:graphicFrameLocks noGrp="1"/>
              </p:cNvGraphicFramePr>
              <p:nvPr>
                <p:extLst>
                  <p:ext uri="{D42A27DB-BD31-4B8C-83A1-F6EECF244321}">
                    <p14:modId xmlns:p14="http://schemas.microsoft.com/office/powerpoint/2010/main" val="3828195991"/>
                  </p:ext>
                </p:extLst>
              </p:nvPr>
            </p:nvGraphicFramePr>
            <p:xfrm>
              <a:off x="7633924" y="1108330"/>
              <a:ext cx="2965831" cy="2320670"/>
            </p:xfrm>
            <a:graphic>
              <a:graphicData uri="http://schemas.openxmlformats.org/drawingml/2006/table">
                <a:tbl>
                  <a:tblPr firstRow="1" bandRow="1">
                    <a:tableStyleId>{5940675A-B579-460E-94D1-54222C63F5DA}</a:tableStyleId>
                  </a:tblPr>
                  <a:tblGrid>
                    <a:gridCol w="1168717">
                      <a:extLst>
                        <a:ext uri="{9D8B030D-6E8A-4147-A177-3AD203B41FA5}">
                          <a16:colId xmlns:a16="http://schemas.microsoft.com/office/drawing/2014/main" val="1244689073"/>
                        </a:ext>
                      </a:extLst>
                    </a:gridCol>
                    <a:gridCol w="518859">
                      <a:extLst>
                        <a:ext uri="{9D8B030D-6E8A-4147-A177-3AD203B41FA5}">
                          <a16:colId xmlns:a16="http://schemas.microsoft.com/office/drawing/2014/main" val="1079706673"/>
                        </a:ext>
                      </a:extLst>
                    </a:gridCol>
                    <a:gridCol w="1278255">
                      <a:extLst>
                        <a:ext uri="{9D8B030D-6E8A-4147-A177-3AD203B41FA5}">
                          <a16:colId xmlns:a16="http://schemas.microsoft.com/office/drawing/2014/main" val="2742648838"/>
                        </a:ext>
                      </a:extLst>
                    </a:gridCol>
                  </a:tblGrid>
                  <a:tr h="464134">
                    <a:tc rowSpan="5">
                      <a:txBody>
                        <a:bodyPr/>
                        <a:lstStyle/>
                        <a:p>
                          <a:pPr algn="ctr"/>
                          <a:r>
                            <a:rPr lang="en-US" altLang="zh-TW" sz="2000" dirty="0"/>
                            <a:t>TH</a:t>
                          </a:r>
                        </a:p>
                        <a:p>
                          <a:pPr algn="ctr"/>
                          <a:r>
                            <a:rPr lang="zh-TW" altLang="en-US" sz="2000" dirty="0"/>
                            <a:t>低於</a:t>
                          </a:r>
                          <a:r>
                            <a:rPr lang="en-US" altLang="zh-TW" sz="2000" dirty="0"/>
                            <a:t>2</a:t>
                          </a:r>
                          <a:r>
                            <a:rPr lang="zh-TW" altLang="en-US" sz="2000" dirty="0"/>
                            <a:t>秒</a:t>
                          </a:r>
                        </a:p>
                      </a:txBody>
                      <a:tcPr anchor="ctr">
                        <a:solidFill>
                          <a:schemeClr val="bg1"/>
                        </a:solidFill>
                      </a:tcPr>
                    </a:tc>
                    <a:tc>
                      <a:txBody>
                        <a:bodyPr/>
                        <a:lstStyle/>
                        <a:p>
                          <a:pPr algn="ctr"/>
                          <a:r>
                            <a:rPr lang="en-US" altLang="zh-TW" sz="2000" dirty="0"/>
                            <a:t>B</a:t>
                          </a:r>
                          <a:endParaRPr lang="zh-TW" altLang="en-US" sz="20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5</a:t>
                          </a:r>
                          <a:r>
                            <a:rPr lang="zh-TW" altLang="en-US" sz="2000" dirty="0"/>
                            <a:t>人 </a:t>
                          </a:r>
                          <a:r>
                            <a:rPr lang="en-US" altLang="zh-TW" sz="2000" dirty="0"/>
                            <a:t>(12%)</a:t>
                          </a:r>
                          <a:endParaRPr lang="zh-TW" altLang="en-US" sz="2000" dirty="0"/>
                        </a:p>
                      </a:txBody>
                      <a:tcPr anchor="ctr">
                        <a:solidFill>
                          <a:schemeClr val="bg1"/>
                        </a:solidFill>
                      </a:tcPr>
                    </a:tc>
                    <a:extLst>
                      <a:ext uri="{0D108BD9-81ED-4DB2-BD59-A6C34878D82A}">
                        <a16:rowId xmlns:a16="http://schemas.microsoft.com/office/drawing/2014/main" val="1642941848"/>
                      </a:ext>
                    </a:extLst>
                  </a:tr>
                  <a:tr h="464134">
                    <a:tc vMerge="1">
                      <a:txBody>
                        <a:bodyPr/>
                        <a:lstStyle/>
                        <a:p>
                          <a:endParaRPr lang="zh-TW" altLang="en-US"/>
                        </a:p>
                      </a:txBody>
                      <a:tcPr/>
                    </a:tc>
                    <a:tc>
                      <a:txBody>
                        <a:bodyPr/>
                        <a:lstStyle/>
                        <a:p>
                          <a:endParaRPr lang="zh-TW"/>
                        </a:p>
                      </a:txBody>
                      <a:tcPr anchor="ctr">
                        <a:blipFill>
                          <a:blip r:embed="rId4"/>
                          <a:stretch>
                            <a:fillRect l="-227059" t="-100000" r="-249412" b="-31298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r>
                            <a:rPr lang="zh-TW" altLang="en-US" sz="2000" dirty="0"/>
                            <a:t>人 </a:t>
                          </a:r>
                          <a:r>
                            <a:rPr lang="en-US" altLang="zh-TW" sz="2000" dirty="0"/>
                            <a:t>(5%)</a:t>
                          </a:r>
                          <a:endParaRPr lang="zh-TW" altLang="en-US" sz="2000" dirty="0"/>
                        </a:p>
                      </a:txBody>
                      <a:tcPr anchor="ctr">
                        <a:solidFill>
                          <a:schemeClr val="bg1"/>
                        </a:solidFill>
                      </a:tcPr>
                    </a:tc>
                    <a:extLst>
                      <a:ext uri="{0D108BD9-81ED-4DB2-BD59-A6C34878D82A}">
                        <a16:rowId xmlns:a16="http://schemas.microsoft.com/office/drawing/2014/main" val="4233968705"/>
                      </a:ext>
                    </a:extLst>
                  </a:tr>
                  <a:tr h="464134">
                    <a:tc vMerge="1">
                      <a:txBody>
                        <a:bodyPr/>
                        <a:lstStyle/>
                        <a:p>
                          <a:endParaRPr lang="zh-TW" altLang="en-US"/>
                        </a:p>
                      </a:txBody>
                      <a:tcPr/>
                    </a:tc>
                    <a:tc>
                      <a:txBody>
                        <a:bodyPr/>
                        <a:lstStyle/>
                        <a:p>
                          <a:endParaRPr lang="zh-TW"/>
                        </a:p>
                      </a:txBody>
                      <a:tcPr anchor="ctr">
                        <a:blipFill>
                          <a:blip r:embed="rId4"/>
                          <a:stretch>
                            <a:fillRect l="-227059" t="-202632" r="-249412" b="-21710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r>
                            <a:rPr lang="zh-TW" altLang="en-US" sz="2000" dirty="0"/>
                            <a:t>人 </a:t>
                          </a:r>
                          <a:r>
                            <a:rPr lang="en-US" altLang="zh-TW" sz="2000" dirty="0"/>
                            <a:t>(5%)</a:t>
                          </a:r>
                          <a:endParaRPr lang="zh-TW" altLang="en-US" sz="2000" dirty="0"/>
                        </a:p>
                      </a:txBody>
                      <a:tcPr anchor="ctr">
                        <a:solidFill>
                          <a:schemeClr val="bg1"/>
                        </a:solidFill>
                      </a:tcPr>
                    </a:tc>
                    <a:extLst>
                      <a:ext uri="{0D108BD9-81ED-4DB2-BD59-A6C34878D82A}">
                        <a16:rowId xmlns:a16="http://schemas.microsoft.com/office/drawing/2014/main" val="2845449910"/>
                      </a:ext>
                    </a:extLst>
                  </a:tr>
                  <a:tr h="464134">
                    <a:tc vMerge="1">
                      <a:txBody>
                        <a:bodyPr/>
                        <a:lstStyle/>
                        <a:p>
                          <a:endParaRPr lang="zh-TW" altLang="en-US"/>
                        </a:p>
                      </a:txBody>
                      <a:tcPr/>
                    </a:tc>
                    <a:tc>
                      <a:txBody>
                        <a:bodyPr/>
                        <a:lstStyle/>
                        <a:p>
                          <a:endParaRPr lang="zh-TW"/>
                        </a:p>
                      </a:txBody>
                      <a:tcPr anchor="ctr">
                        <a:blipFill>
                          <a:blip r:embed="rId4"/>
                          <a:stretch>
                            <a:fillRect l="-227059" t="-298701" r="-249412" b="-11428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0</a:t>
                          </a:r>
                          <a:r>
                            <a:rPr lang="zh-TW" altLang="en-US" sz="2000" dirty="0"/>
                            <a:t>人 </a:t>
                          </a:r>
                          <a:r>
                            <a:rPr lang="en-US" altLang="zh-TW" sz="2000" dirty="0"/>
                            <a:t>(0%)</a:t>
                          </a:r>
                          <a:endParaRPr lang="zh-TW" altLang="en-US" sz="2000" dirty="0"/>
                        </a:p>
                      </a:txBody>
                      <a:tcPr anchor="ctr">
                        <a:solidFill>
                          <a:schemeClr val="bg1"/>
                        </a:solidFill>
                      </a:tcPr>
                    </a:tc>
                    <a:extLst>
                      <a:ext uri="{0D108BD9-81ED-4DB2-BD59-A6C34878D82A}">
                        <a16:rowId xmlns:a16="http://schemas.microsoft.com/office/drawing/2014/main" val="2883467956"/>
                      </a:ext>
                    </a:extLst>
                  </a:tr>
                  <a:tr h="464134">
                    <a:tc vMerge="1">
                      <a:txBody>
                        <a:bodyPr/>
                        <a:lstStyle/>
                        <a:p>
                          <a:endParaRPr lang="zh-TW" altLang="en-US"/>
                        </a:p>
                      </a:txBody>
                      <a:tcPr/>
                    </a:tc>
                    <a:tc>
                      <a:txBody>
                        <a:bodyPr/>
                        <a:lstStyle/>
                        <a:p>
                          <a:endParaRPr lang="zh-TW"/>
                        </a:p>
                      </a:txBody>
                      <a:tcPr anchor="ctr">
                        <a:blipFill>
                          <a:blip r:embed="rId4"/>
                          <a:stretch>
                            <a:fillRect l="-227059" t="-403947" r="-249412" b="-157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t>0</a:t>
                          </a:r>
                          <a:r>
                            <a:rPr lang="zh-TW" altLang="en-US" sz="2000" dirty="0"/>
                            <a:t>人 </a:t>
                          </a:r>
                          <a:r>
                            <a:rPr lang="en-US" altLang="zh-TW" sz="2000" dirty="0"/>
                            <a:t>(0%)</a:t>
                          </a:r>
                          <a:endParaRPr lang="zh-TW" altLang="en-US" sz="2000" dirty="0"/>
                        </a:p>
                      </a:txBody>
                      <a:tcPr anchor="ctr">
                        <a:solidFill>
                          <a:schemeClr val="bg1"/>
                        </a:solidFill>
                      </a:tcPr>
                    </a:tc>
                    <a:extLst>
                      <a:ext uri="{0D108BD9-81ED-4DB2-BD59-A6C34878D82A}">
                        <a16:rowId xmlns:a16="http://schemas.microsoft.com/office/drawing/2014/main" val="934225163"/>
                      </a:ext>
                    </a:extLst>
                  </a:tr>
                </a:tbl>
              </a:graphicData>
            </a:graphic>
          </p:graphicFrame>
        </mc:Fallback>
      </mc:AlternateContent>
    </p:spTree>
    <p:extLst>
      <p:ext uri="{BB962C8B-B14F-4D97-AF65-F5344CB8AC3E}">
        <p14:creationId xmlns:p14="http://schemas.microsoft.com/office/powerpoint/2010/main" val="348479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2348720" cy="523220"/>
          </a:xfrm>
          <a:prstGeom prst="rect">
            <a:avLst/>
          </a:prstGeom>
          <a:noFill/>
        </p:spPr>
        <p:txBody>
          <a:bodyPr wrap="none" rtlCol="0">
            <a:spAutoFit/>
          </a:bodyPr>
          <a:lstStyle/>
          <a:p>
            <a:r>
              <a:rPr lang="en-US" altLang="zh-TW" sz="2800" b="1" dirty="0">
                <a:solidFill>
                  <a:schemeClr val="bg1"/>
                </a:solidFill>
              </a:rPr>
              <a:t>Conclusions</a:t>
            </a:r>
            <a:endParaRPr lang="zh-TW" altLang="en-US" sz="2800" b="1" dirty="0">
              <a:solidFill>
                <a:schemeClr val="bg1"/>
              </a:solidFill>
            </a:endParaRPr>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1B1182CC-6ABF-42C2-7731-1AE48F8058A8}"/>
                  </a:ext>
                </a:extLst>
              </p:cNvPr>
              <p:cNvSpPr txBox="1"/>
              <p:nvPr/>
            </p:nvSpPr>
            <p:spPr>
              <a:xfrm>
                <a:off x="342565" y="1003329"/>
                <a:ext cx="11506870" cy="28085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這次的研究證明了</a:t>
                </a:r>
                <a:r>
                  <a:rPr lang="en-US" altLang="zh-TW" sz="2000" dirty="0"/>
                  <a:t>AR</a:t>
                </a:r>
                <a:r>
                  <a:rPr lang="zh-TW" altLang="en-US" sz="2000" dirty="0"/>
                  <a:t>可以為高速公路的交會處帶來好處</a:t>
                </a:r>
                <a:endParaRPr lang="en-US" altLang="zh-TW" sz="2000" dirty="0"/>
              </a:p>
              <a:p>
                <a:pPr marL="342900" indent="-342900">
                  <a:lnSpc>
                    <a:spcPct val="150000"/>
                  </a:lnSpc>
                  <a:buFont typeface="Arial" panose="020B0604020202020204" pitchFamily="34" charset="0"/>
                  <a:buChar char="•"/>
                </a:pPr>
                <a:r>
                  <a:rPr lang="en-US" altLang="zh-TW" sz="2000" dirty="0"/>
                  <a:t>AR</a:t>
                </a:r>
                <a:r>
                  <a:rPr lang="zh-TW" altLang="en-US" sz="2000" dirty="0"/>
                  <a:t>警告</a:t>
                </a:r>
                <a:r>
                  <a:rPr lang="en-US" altLang="zh-TW" sz="2000" dirty="0"/>
                  <a:t>(</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C</m:t>
                        </m:r>
                      </m:e>
                      <m:sub>
                        <m:r>
                          <a:rPr lang="en-US" altLang="zh-TW" sz="2000" i="1">
                            <a:latin typeface="Cambria Math" panose="02040503050406030204" pitchFamily="18" charset="0"/>
                          </a:rPr>
                          <m:t>3</m:t>
                        </m:r>
                      </m:sub>
                    </m:sSub>
                  </m:oMath>
                </a14:m>
                <a:r>
                  <a:rPr lang="zh-TW" altLang="en-US" sz="2000" dirty="0"/>
                  <a:t>、</a:t>
                </a:r>
                <a:r>
                  <a:rPr lang="en-US" altLang="zh-TW" sz="2000" dirty="0"/>
                  <a:t> </a:t>
                </a:r>
                <a14:m>
                  <m:oMath xmlns:m="http://schemas.openxmlformats.org/officeDocument/2006/math">
                    <m:sSub>
                      <m:sSubPr>
                        <m:ctrlPr>
                          <a:rPr lang="en-US" altLang="zh-TW" sz="2000" i="1">
                            <a:latin typeface="Cambria Math" panose="02040503050406030204" pitchFamily="18" charset="0"/>
                          </a:rPr>
                        </m:ctrlPr>
                      </m:sSubPr>
                      <m:e>
                        <m:r>
                          <m:rPr>
                            <m:sty m:val="p"/>
                          </m:rPr>
                          <a:rPr lang="en-US" altLang="zh-TW" sz="2000" i="1" smtClean="0">
                            <a:latin typeface="Cambria Math" panose="02040503050406030204" pitchFamily="18" charset="0"/>
                          </a:rPr>
                          <m:t>C</m:t>
                        </m:r>
                      </m:e>
                      <m:sub>
                        <m:r>
                          <a:rPr lang="en-US" altLang="zh-TW" sz="2000" i="1">
                            <a:latin typeface="Cambria Math" panose="02040503050406030204" pitchFamily="18" charset="0"/>
                          </a:rPr>
                          <m:t>4</m:t>
                        </m:r>
                      </m:sub>
                    </m:sSub>
                    <m:r>
                      <a:rPr lang="en-US" altLang="zh-TW" sz="2000" i="1">
                        <a:latin typeface="Cambria Math" panose="02040503050406030204" pitchFamily="18" charset="0"/>
                      </a:rPr>
                      <m:t>)</m:t>
                    </m:r>
                  </m:oMath>
                </a14:m>
                <a:r>
                  <a:rPr lang="zh-TW" altLang="en-US" sz="2000" dirty="0"/>
                  <a:t>對駕駛行為和道路安全具有顯著的影響</a:t>
                </a:r>
                <a:endParaRPr lang="en-US" altLang="zh-TW" sz="2000" dirty="0"/>
              </a:p>
              <a:p>
                <a:pPr marL="342900" indent="282575">
                  <a:lnSpc>
                    <a:spcPct val="150000"/>
                  </a:lnSpc>
                  <a:buFont typeface="Wingdings" panose="05000000000000000000" pitchFamily="2" charset="2"/>
                  <a:buChar char="Ø"/>
                </a:pPr>
                <a:r>
                  <a:rPr lang="zh-TW" altLang="en-US" sz="2000" dirty="0"/>
                  <a:t>降低了駕駛員的速度以好進行車輛交會</a:t>
                </a:r>
                <a:endParaRPr lang="en-US" altLang="zh-TW" sz="2000" dirty="0"/>
              </a:p>
              <a:p>
                <a:pPr marL="342900" indent="282575">
                  <a:lnSpc>
                    <a:spcPct val="150000"/>
                  </a:lnSpc>
                  <a:buFont typeface="Wingdings" panose="05000000000000000000" pitchFamily="2" charset="2"/>
                  <a:buChar char="Ø"/>
                </a:pPr>
                <a:r>
                  <a:rPr lang="zh-TW" altLang="en-US" sz="2000" dirty="0"/>
                  <a:t>在跟車情況下，與匝道車輛的距離增加</a:t>
                </a:r>
                <a:endParaRPr lang="en-US" altLang="zh-TW" sz="2000" dirty="0"/>
              </a:p>
              <a:p>
                <a:pPr marL="342900" indent="282575">
                  <a:lnSpc>
                    <a:spcPct val="150000"/>
                  </a:lnSpc>
                  <a:buFont typeface="Wingdings" panose="05000000000000000000" pitchFamily="2" charset="2"/>
                  <a:buChar char="Ø"/>
                </a:pPr>
                <a:r>
                  <a:rPr lang="zh-TW" altLang="en-US" sz="2000" dirty="0"/>
                  <a:t>車頭時距的增加</a:t>
                </a:r>
                <a:endParaRPr lang="en-US" altLang="zh-TW" sz="2000" dirty="0"/>
              </a:p>
              <a:p>
                <a:pPr marL="342900" indent="-342900">
                  <a:lnSpc>
                    <a:spcPct val="150000"/>
                  </a:lnSpc>
                  <a:buFont typeface="Arial" panose="020B0604020202020204" pitchFamily="34" charset="0"/>
                  <a:buChar char="•"/>
                </a:pPr>
                <a:r>
                  <a:rPr lang="zh-TW" altLang="en-US" sz="2000" dirty="0"/>
                  <a:t>有助於汽車行業提高防撞系統</a:t>
                </a:r>
                <a:endParaRPr lang="en-US" altLang="zh-TW" sz="2000" dirty="0"/>
              </a:p>
            </p:txBody>
          </p:sp>
        </mc:Choice>
        <mc:Fallback xmlns="">
          <p:sp>
            <p:nvSpPr>
              <p:cNvPr id="2" name="文字方塊 1">
                <a:extLst>
                  <a:ext uri="{FF2B5EF4-FFF2-40B4-BE49-F238E27FC236}">
                    <a16:creationId xmlns:a16="http://schemas.microsoft.com/office/drawing/2014/main" id="{1B1182CC-6ABF-42C2-7731-1AE48F8058A8}"/>
                  </a:ext>
                </a:extLst>
              </p:cNvPr>
              <p:cNvSpPr txBox="1">
                <a:spLocks noRot="1" noChangeAspect="1" noMove="1" noResize="1" noEditPoints="1" noAdjustHandles="1" noChangeArrowheads="1" noChangeShapeType="1" noTextEdit="1"/>
              </p:cNvSpPr>
              <p:nvPr/>
            </p:nvSpPr>
            <p:spPr>
              <a:xfrm>
                <a:off x="342565" y="1003329"/>
                <a:ext cx="11506870" cy="2808589"/>
              </a:xfrm>
              <a:prstGeom prst="rect">
                <a:avLst/>
              </a:prstGeom>
              <a:blipFill>
                <a:blip r:embed="rId2"/>
                <a:stretch>
                  <a:fillRect l="-477" b="-30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9730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919E759-BB81-4854-B291-FDF235DD1C79}"/>
              </a:ext>
            </a:extLst>
          </p:cNvPr>
          <p:cNvSpPr/>
          <p:nvPr/>
        </p:nvSpPr>
        <p:spPr>
          <a:xfrm>
            <a:off x="11346611" y="0"/>
            <a:ext cx="845389" cy="68580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C1B2A6D9-08C5-4489-8DC1-F95FCBE0D779}"/>
              </a:ext>
            </a:extLst>
          </p:cNvPr>
          <p:cNvSpPr txBox="1"/>
          <p:nvPr/>
        </p:nvSpPr>
        <p:spPr>
          <a:xfrm>
            <a:off x="2773545" y="3013501"/>
            <a:ext cx="6644909" cy="830997"/>
          </a:xfrm>
          <a:prstGeom prst="rect">
            <a:avLst/>
          </a:prstGeom>
          <a:noFill/>
        </p:spPr>
        <p:txBody>
          <a:bodyPr wrap="square" rtlCol="0">
            <a:spAutoFit/>
          </a:bodyPr>
          <a:lstStyle/>
          <a:p>
            <a:pPr algn="ctr"/>
            <a:r>
              <a:rPr lang="en-US" altLang="zh-TW" sz="4800" b="1" dirty="0"/>
              <a:t>Thank you</a:t>
            </a:r>
          </a:p>
        </p:txBody>
      </p:sp>
    </p:spTree>
    <p:extLst>
      <p:ext uri="{BB962C8B-B14F-4D97-AF65-F5344CB8AC3E}">
        <p14:creationId xmlns:p14="http://schemas.microsoft.com/office/powerpoint/2010/main" val="159237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E292FBA6-AE2A-4391-9A2B-EF56166FE728}"/>
              </a:ext>
            </a:extLst>
          </p:cNvPr>
          <p:cNvSpPr txBox="1"/>
          <p:nvPr/>
        </p:nvSpPr>
        <p:spPr>
          <a:xfrm>
            <a:off x="87549" y="139517"/>
            <a:ext cx="2452787" cy="523220"/>
          </a:xfrm>
          <a:prstGeom prst="rect">
            <a:avLst/>
          </a:prstGeom>
          <a:noFill/>
        </p:spPr>
        <p:txBody>
          <a:bodyPr wrap="none" rtlCol="0">
            <a:spAutoFit/>
          </a:bodyPr>
          <a:lstStyle/>
          <a:p>
            <a:r>
              <a:rPr lang="en-US" altLang="zh-TW" sz="2800" b="1" dirty="0">
                <a:solidFill>
                  <a:schemeClr val="bg1"/>
                </a:solidFill>
              </a:rPr>
              <a:t>Introduction</a:t>
            </a:r>
            <a:endParaRPr lang="zh-TW" altLang="en-US" sz="2800" b="1" dirty="0">
              <a:solidFill>
                <a:schemeClr val="bg1"/>
              </a:solidFill>
            </a:endParaRPr>
          </a:p>
        </p:txBody>
      </p:sp>
      <p:sp>
        <p:nvSpPr>
          <p:cNvPr id="2" name="文字方塊 1">
            <a:extLst>
              <a:ext uri="{FF2B5EF4-FFF2-40B4-BE49-F238E27FC236}">
                <a16:creationId xmlns:a16="http://schemas.microsoft.com/office/drawing/2014/main" id="{D5A8F566-6031-3579-996A-9598055BB053}"/>
              </a:ext>
            </a:extLst>
          </p:cNvPr>
          <p:cNvSpPr txBox="1"/>
          <p:nvPr/>
        </p:nvSpPr>
        <p:spPr>
          <a:xfrm>
            <a:off x="342565" y="1003329"/>
            <a:ext cx="11506870" cy="557857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在高速公路上的車輛與匝道上的車輛的交會過程是相當重要的，這牽涉到彼此的安全及交通狀況。許多研究也都表明，高速公路的交會處是相當重要的區域。</a:t>
            </a:r>
            <a:endParaRPr lang="en-US" altLang="zh-TW" sz="2000" dirty="0"/>
          </a:p>
          <a:p>
            <a:pPr marL="342900" indent="-342900" algn="just">
              <a:lnSpc>
                <a:spcPct val="150000"/>
              </a:lnSpc>
              <a:buFont typeface="Arial" panose="020B0604020202020204" pitchFamily="34" charset="0"/>
              <a:buChar char="•"/>
            </a:pPr>
            <a:r>
              <a:rPr lang="zh-TW" altLang="en-US" sz="2000" dirty="0"/>
              <a:t>而研究也表明，匝道的交會處是最有可能會發生碰撞的區域 </a:t>
            </a:r>
            <a:r>
              <a:rPr lang="en-US" altLang="zh-TW" sz="2000" dirty="0"/>
              <a:t>(</a:t>
            </a:r>
            <a:r>
              <a:rPr lang="en-US" altLang="zh-TW" sz="2000" dirty="0" err="1"/>
              <a:t>Calvi</a:t>
            </a:r>
            <a:r>
              <a:rPr lang="en-US" altLang="zh-TW" sz="2000" dirty="0"/>
              <a:t> and De </a:t>
            </a:r>
            <a:r>
              <a:rPr lang="en-US" altLang="zh-TW" sz="2000" dirty="0" err="1"/>
              <a:t>Blasiis</a:t>
            </a:r>
            <a:r>
              <a:rPr lang="en-US" altLang="zh-TW" sz="2000" dirty="0"/>
              <a:t>, 2011; Yang and </a:t>
            </a:r>
            <a:r>
              <a:rPr lang="en-US" altLang="zh-TW" sz="2000" dirty="0" err="1"/>
              <a:t>Ozbay</a:t>
            </a:r>
            <a:r>
              <a:rPr lang="en-US" altLang="zh-TW" sz="2000" dirty="0"/>
              <a:t>, 2011; Kononov et al., 2012)</a:t>
            </a:r>
          </a:p>
          <a:p>
            <a:pPr marL="342900" indent="-342900" algn="just">
              <a:lnSpc>
                <a:spcPct val="150000"/>
              </a:lnSpc>
              <a:buFont typeface="Arial" panose="020B0604020202020204" pitchFamily="34" charset="0"/>
              <a:buChar char="•"/>
            </a:pPr>
            <a:r>
              <a:rPr lang="zh-TW" altLang="en-US" sz="2000" dirty="0"/>
              <a:t>法國的一項研究中表明，高速公路上的車輛與匝道上車輛的時速相差高達</a:t>
            </a:r>
            <a:r>
              <a:rPr lang="en-US" altLang="zh-TW" sz="2000" dirty="0"/>
              <a:t>30</a:t>
            </a:r>
            <a:r>
              <a:rPr lang="zh-TW" altLang="en-US" sz="2000" dirty="0"/>
              <a:t>公里</a:t>
            </a:r>
            <a:r>
              <a:rPr lang="en-US" altLang="zh-TW" sz="2000" dirty="0"/>
              <a:t>/</a:t>
            </a:r>
            <a:r>
              <a:rPr lang="zh-TW" altLang="en-US" sz="2000" dirty="0"/>
              <a:t>小時</a:t>
            </a:r>
            <a:r>
              <a:rPr lang="en-US" altLang="zh-TW" sz="2000" dirty="0"/>
              <a:t>(</a:t>
            </a:r>
            <a:r>
              <a:rPr lang="en-US" altLang="zh-TW" sz="2000" dirty="0" err="1"/>
              <a:t>Louah</a:t>
            </a:r>
            <a:r>
              <a:rPr lang="en-US" altLang="zh-TW" sz="2000" dirty="0"/>
              <a:t> et al., 2011)</a:t>
            </a:r>
          </a:p>
          <a:p>
            <a:pPr marL="342900" indent="-342900" algn="just">
              <a:lnSpc>
                <a:spcPct val="150000"/>
              </a:lnSpc>
              <a:buFont typeface="Arial" panose="020B0604020202020204" pitchFamily="34" charset="0"/>
              <a:buChar char="•"/>
            </a:pPr>
            <a:r>
              <a:rPr lang="en-US" altLang="zh-TW" sz="2000" dirty="0" err="1"/>
              <a:t>Calvi</a:t>
            </a:r>
            <a:r>
              <a:rPr lang="en-US" altLang="zh-TW" sz="2000" dirty="0"/>
              <a:t> and De </a:t>
            </a:r>
            <a:r>
              <a:rPr lang="en-US" altLang="zh-TW" sz="2000" dirty="0" err="1"/>
              <a:t>Blasiis</a:t>
            </a:r>
            <a:r>
              <a:rPr lang="en-US" altLang="zh-TW" sz="2000" dirty="0"/>
              <a:t> (2011) </a:t>
            </a:r>
            <a:r>
              <a:rPr lang="zh-TW" altLang="en-US" sz="2000" dirty="0"/>
              <a:t>的研究發現，在高速公路右側車道行駛的車輛，通常都沒有準備好及時應對並道的車輛，這可能會導致突然減速和變道，進而導致堵塞和碰撞。</a:t>
            </a:r>
            <a:endParaRPr lang="en-US" altLang="zh-TW" sz="2000" dirty="0"/>
          </a:p>
          <a:p>
            <a:pPr marL="342900" indent="-342900" algn="just">
              <a:lnSpc>
                <a:spcPct val="150000"/>
              </a:lnSpc>
              <a:buFont typeface="Arial" panose="020B0604020202020204" pitchFamily="34" charset="0"/>
              <a:buChar char="•"/>
            </a:pPr>
            <a:r>
              <a:rPr lang="zh-TW" altLang="en-US" sz="2000" dirty="0"/>
              <a:t>匝道上的車輛進入到高速公路時，可能會對右側車道的車輛產生重大的影響，因為他們必須管理速度和車頭時距調整以恢復進入車輛的安全車頭時距</a:t>
            </a:r>
            <a:r>
              <a:rPr lang="en-US" altLang="zh-TW" sz="2000" dirty="0"/>
              <a:t>(Garber and </a:t>
            </a:r>
            <a:r>
              <a:rPr lang="en-US" altLang="zh-TW" sz="2000" dirty="0" err="1"/>
              <a:t>Hoel</a:t>
            </a:r>
            <a:r>
              <a:rPr lang="en-US" altLang="zh-TW" sz="2000" dirty="0"/>
              <a:t>, 2009)</a:t>
            </a:r>
          </a:p>
          <a:p>
            <a:pPr marL="342900" indent="-342900" algn="just">
              <a:lnSpc>
                <a:spcPct val="150000"/>
              </a:lnSpc>
              <a:buFont typeface="Arial" panose="020B0604020202020204" pitchFamily="34" charset="0"/>
              <a:buChar char="•"/>
            </a:pPr>
            <a:r>
              <a:rPr lang="zh-TW" altLang="en-US" sz="2000" dirty="0"/>
              <a:t>如果匝道上的車輛強迫進入高速公路車道，這會讓駕駛員幾乎沒有時間和空間採取規避行動，從而與直行駕駛員爭奪高速公路上的相同空間</a:t>
            </a:r>
            <a:r>
              <a:rPr lang="en-US" altLang="zh-TW" sz="2000" dirty="0"/>
              <a:t>(</a:t>
            </a:r>
            <a:r>
              <a:rPr lang="en-US" altLang="zh-TW" sz="2000" dirty="0" err="1"/>
              <a:t>Kondyli</a:t>
            </a:r>
            <a:r>
              <a:rPr lang="en-US" altLang="zh-TW" sz="2000" dirty="0"/>
              <a:t> and </a:t>
            </a:r>
            <a:r>
              <a:rPr lang="en-US" altLang="zh-TW" sz="2000" dirty="0" err="1"/>
              <a:t>Elefteriadou</a:t>
            </a:r>
            <a:r>
              <a:rPr lang="en-US" altLang="zh-TW" sz="2000" dirty="0"/>
              <a:t>, 2012; </a:t>
            </a:r>
            <a:r>
              <a:rPr lang="en-US" altLang="zh-TW" sz="2000" dirty="0" err="1"/>
              <a:t>Riener</a:t>
            </a:r>
            <a:r>
              <a:rPr lang="en-US" altLang="zh-TW" sz="2000" dirty="0"/>
              <a:t> et al., 2013)</a:t>
            </a:r>
          </a:p>
        </p:txBody>
      </p:sp>
    </p:spTree>
    <p:extLst>
      <p:ext uri="{BB962C8B-B14F-4D97-AF65-F5344CB8AC3E}">
        <p14:creationId xmlns:p14="http://schemas.microsoft.com/office/powerpoint/2010/main" val="386855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E292FBA6-AE2A-4391-9A2B-EF56166FE728}"/>
              </a:ext>
            </a:extLst>
          </p:cNvPr>
          <p:cNvSpPr txBox="1"/>
          <p:nvPr/>
        </p:nvSpPr>
        <p:spPr>
          <a:xfrm>
            <a:off x="87549" y="139517"/>
            <a:ext cx="2452787" cy="523220"/>
          </a:xfrm>
          <a:prstGeom prst="rect">
            <a:avLst/>
          </a:prstGeom>
          <a:noFill/>
        </p:spPr>
        <p:txBody>
          <a:bodyPr wrap="none" rtlCol="0">
            <a:spAutoFit/>
          </a:bodyPr>
          <a:lstStyle/>
          <a:p>
            <a:r>
              <a:rPr lang="en-US" altLang="zh-TW" sz="2800" b="1" dirty="0">
                <a:solidFill>
                  <a:schemeClr val="bg1"/>
                </a:solidFill>
              </a:rPr>
              <a:t>Introduction</a:t>
            </a:r>
            <a:endParaRPr lang="zh-TW" altLang="en-US" sz="2800" b="1" dirty="0">
              <a:solidFill>
                <a:schemeClr val="bg1"/>
              </a:solidFill>
            </a:endParaRPr>
          </a:p>
        </p:txBody>
      </p:sp>
      <p:sp>
        <p:nvSpPr>
          <p:cNvPr id="2" name="文字方塊 1">
            <a:extLst>
              <a:ext uri="{FF2B5EF4-FFF2-40B4-BE49-F238E27FC236}">
                <a16:creationId xmlns:a16="http://schemas.microsoft.com/office/drawing/2014/main" id="{F015C874-1BA3-2710-6D63-FBBAC07FF0FC}"/>
              </a:ext>
            </a:extLst>
          </p:cNvPr>
          <p:cNvSpPr txBox="1"/>
          <p:nvPr/>
        </p:nvSpPr>
        <p:spPr>
          <a:xfrm>
            <a:off x="342565" y="1003329"/>
            <a:ext cx="11506870" cy="557857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為了減少從匝道併入高速公路右側車道的車輛發生碰撞，高速公路右側車道的駕駛員必須與併入車輛保持安全車距。然而，一些研究強調，駕駛員在駕駛時難以估計他們的車頭時距</a:t>
            </a:r>
            <a:r>
              <a:rPr lang="en-US" altLang="zh-TW" sz="2000" dirty="0"/>
              <a:t>(</a:t>
            </a:r>
            <a:r>
              <a:rPr lang="en-US" altLang="zh-TW" sz="2000" dirty="0" err="1"/>
              <a:t>Taieb-Maimon</a:t>
            </a:r>
            <a:r>
              <a:rPr lang="en-US" altLang="zh-TW" sz="2000" dirty="0"/>
              <a:t> and Shinar, 2001; </a:t>
            </a:r>
            <a:r>
              <a:rPr lang="en-US" altLang="zh-TW" sz="2000" dirty="0" err="1"/>
              <a:t>Taieb-Maimon</a:t>
            </a:r>
            <a:r>
              <a:rPr lang="en-US" altLang="zh-TW" sz="2000" dirty="0"/>
              <a:t>, 2007)</a:t>
            </a:r>
          </a:p>
          <a:p>
            <a:pPr marL="342900" indent="-342900" algn="just">
              <a:lnSpc>
                <a:spcPct val="150000"/>
              </a:lnSpc>
              <a:buFont typeface="Arial" panose="020B0604020202020204" pitchFamily="34" charset="0"/>
              <a:buChar char="•"/>
            </a:pPr>
            <a:r>
              <a:rPr lang="zh-TW" altLang="en-US" sz="2000" dirty="0"/>
              <a:t>而目前的研究中，沒有指導方針，也沒有研究成果可以為設計人員提供明確的標準，以提高加速車道的安全性。</a:t>
            </a:r>
            <a:endParaRPr lang="en-US" altLang="zh-TW" sz="2000" dirty="0"/>
          </a:p>
          <a:p>
            <a:pPr marL="342900" indent="-342900" algn="just">
              <a:lnSpc>
                <a:spcPct val="150000"/>
              </a:lnSpc>
              <a:buFont typeface="Arial" panose="020B0604020202020204" pitchFamily="34" charset="0"/>
              <a:buChar char="•"/>
            </a:pPr>
            <a:r>
              <a:rPr lang="zh-TW" altLang="en-US" sz="2000" dirty="0"/>
              <a:t>傳統的合併控制策略是匝道流量控制</a:t>
            </a:r>
            <a:r>
              <a:rPr lang="en-US" altLang="zh-TW" sz="2000" dirty="0"/>
              <a:t>(</a:t>
            </a:r>
            <a:r>
              <a:rPr lang="zh-TW" altLang="en-US" sz="2000" dirty="0"/>
              <a:t>也稱為匝道計量</a:t>
            </a:r>
            <a:r>
              <a:rPr lang="en-US" altLang="zh-TW" sz="2000" dirty="0"/>
              <a:t>)</a:t>
            </a:r>
            <a:r>
              <a:rPr lang="zh-TW" altLang="en-US" sz="2000" dirty="0"/>
              <a:t>，以減少高速公路上車輛和匝道上車輛之間的干擾</a:t>
            </a:r>
            <a:r>
              <a:rPr lang="en-US" altLang="zh-TW" sz="2000" dirty="0"/>
              <a:t>(</a:t>
            </a:r>
            <a:r>
              <a:rPr lang="en-US" altLang="zh-TW" sz="2000" dirty="0" err="1"/>
              <a:t>Jin</a:t>
            </a:r>
            <a:r>
              <a:rPr lang="en-US" altLang="zh-TW" sz="2000" dirty="0"/>
              <a:t> et al., 2017)</a:t>
            </a:r>
            <a:r>
              <a:rPr lang="zh-TW" altLang="en-US" sz="2000" dirty="0"/>
              <a:t>。而目前的匝道計量系統無法指示需要的最小間隙，需要駕駛員自行判斷</a:t>
            </a:r>
            <a:r>
              <a:rPr lang="pl-PL" altLang="zh-TW" sz="2000" dirty="0"/>
              <a:t>(Kondyli, 2009; Kondyli and Elefteriadou, 2012)</a:t>
            </a:r>
            <a:endParaRPr lang="en-US" altLang="zh-TW" sz="2000" dirty="0"/>
          </a:p>
          <a:p>
            <a:pPr marL="342900" indent="-342900" algn="just">
              <a:lnSpc>
                <a:spcPct val="150000"/>
              </a:lnSpc>
              <a:buFont typeface="Arial" panose="020B0604020202020204" pitchFamily="34" charset="0"/>
              <a:buChar char="•"/>
            </a:pPr>
            <a:r>
              <a:rPr lang="zh-TW" altLang="en-US" sz="2000" dirty="0"/>
              <a:t>可變限速</a:t>
            </a:r>
            <a:r>
              <a:rPr lang="en-US" altLang="zh-TW" sz="2000" dirty="0"/>
              <a:t>(VSL)</a:t>
            </a:r>
            <a:r>
              <a:rPr lang="zh-TW" altLang="en-US" sz="2000" dirty="0"/>
              <a:t>是主動交通管理</a:t>
            </a:r>
            <a:r>
              <a:rPr lang="en-US" altLang="zh-TW" sz="2000" dirty="0"/>
              <a:t>(ATM)</a:t>
            </a:r>
            <a:r>
              <a:rPr lang="zh-TW" altLang="en-US" sz="2000" dirty="0"/>
              <a:t>的一種形式，在合併路段進行測試，以控制合併區域的車流量及速度</a:t>
            </a:r>
            <a:r>
              <a:rPr lang="en-US" altLang="zh-TW" sz="2000" dirty="0"/>
              <a:t>(Carlson et al., 2010)</a:t>
            </a:r>
            <a:r>
              <a:rPr lang="zh-TW" altLang="en-US" sz="2000" dirty="0"/>
              <a:t>。不過這個系統並不直接控制車輛之間的間隙，也沒有考慮不同駕駛員的態度和對安全距離的看法，但這些都對於提升合併車道的安全性相當重要</a:t>
            </a:r>
            <a:r>
              <a:rPr lang="en-US" altLang="zh-TW" sz="2000" dirty="0"/>
              <a:t>(</a:t>
            </a:r>
            <a:r>
              <a:rPr lang="en-US" altLang="zh-TW" sz="2000" dirty="0" err="1"/>
              <a:t>Kondyli</a:t>
            </a:r>
            <a:r>
              <a:rPr lang="en-US" altLang="zh-TW" sz="2000" dirty="0"/>
              <a:t> and </a:t>
            </a:r>
            <a:r>
              <a:rPr lang="en-US" altLang="zh-TW" sz="2000" dirty="0" err="1"/>
              <a:t>Elefteriadou</a:t>
            </a:r>
            <a:r>
              <a:rPr lang="en-US" altLang="zh-TW" sz="2000" dirty="0"/>
              <a:t>, 2012)</a:t>
            </a:r>
          </a:p>
        </p:txBody>
      </p:sp>
    </p:spTree>
    <p:extLst>
      <p:ext uri="{BB962C8B-B14F-4D97-AF65-F5344CB8AC3E}">
        <p14:creationId xmlns:p14="http://schemas.microsoft.com/office/powerpoint/2010/main" val="354041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E292FBA6-AE2A-4391-9A2B-EF56166FE728}"/>
              </a:ext>
            </a:extLst>
          </p:cNvPr>
          <p:cNvSpPr txBox="1"/>
          <p:nvPr/>
        </p:nvSpPr>
        <p:spPr>
          <a:xfrm>
            <a:off x="87549" y="139517"/>
            <a:ext cx="2452787" cy="523220"/>
          </a:xfrm>
          <a:prstGeom prst="rect">
            <a:avLst/>
          </a:prstGeom>
          <a:noFill/>
        </p:spPr>
        <p:txBody>
          <a:bodyPr wrap="none" rtlCol="0">
            <a:spAutoFit/>
          </a:bodyPr>
          <a:lstStyle/>
          <a:p>
            <a:r>
              <a:rPr lang="en-US" altLang="zh-TW" sz="2800" b="1" dirty="0">
                <a:solidFill>
                  <a:schemeClr val="bg1"/>
                </a:solidFill>
              </a:rPr>
              <a:t>Introduction</a:t>
            </a:r>
            <a:endParaRPr lang="zh-TW" altLang="en-US" sz="2800" b="1" dirty="0">
              <a:solidFill>
                <a:schemeClr val="bg1"/>
              </a:solidFill>
            </a:endParaRPr>
          </a:p>
        </p:txBody>
      </p:sp>
      <p:sp>
        <p:nvSpPr>
          <p:cNvPr id="2" name="文字方塊 1">
            <a:extLst>
              <a:ext uri="{FF2B5EF4-FFF2-40B4-BE49-F238E27FC236}">
                <a16:creationId xmlns:a16="http://schemas.microsoft.com/office/drawing/2014/main" id="{EF81A446-1190-A82E-23D0-B516704EAC76}"/>
              </a:ext>
            </a:extLst>
          </p:cNvPr>
          <p:cNvSpPr txBox="1"/>
          <p:nvPr/>
        </p:nvSpPr>
        <p:spPr>
          <a:xfrm>
            <a:off x="342565" y="1003329"/>
            <a:ext cx="11506870" cy="557857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TW" sz="2000" dirty="0" err="1"/>
              <a:t>Reinolsmann</a:t>
            </a:r>
            <a:r>
              <a:rPr lang="en-US" altLang="zh-TW" sz="2000" dirty="0"/>
              <a:t> et al. (2019) </a:t>
            </a:r>
            <a:r>
              <a:rPr lang="zh-TW" altLang="en-US" sz="2000" dirty="0"/>
              <a:t>測試了許多動態合併控制策略</a:t>
            </a:r>
            <a:r>
              <a:rPr lang="en-US" altLang="zh-TW" sz="2000" dirty="0"/>
              <a:t>(ex.</a:t>
            </a:r>
            <a:r>
              <a:rPr lang="zh-TW" altLang="en-US" sz="2000" dirty="0"/>
              <a:t>車道控制訊號，與</a:t>
            </a:r>
            <a:r>
              <a:rPr lang="en-US" altLang="zh-TW" sz="2000" dirty="0"/>
              <a:t>VSL</a:t>
            </a:r>
            <a:r>
              <a:rPr lang="zh-TW" altLang="en-US" sz="2000" dirty="0"/>
              <a:t>結合</a:t>
            </a:r>
            <a:r>
              <a:rPr lang="en-US" altLang="zh-TW" sz="2000" dirty="0"/>
              <a:t>)</a:t>
            </a:r>
            <a:r>
              <a:rPr lang="zh-TW" altLang="en-US" sz="2000" dirty="0"/>
              <a:t>和靜態合併控制</a:t>
            </a:r>
            <a:r>
              <a:rPr lang="en-US" altLang="zh-TW" sz="2000" dirty="0"/>
              <a:t>(ex.</a:t>
            </a:r>
            <a:r>
              <a:rPr lang="zh-TW" altLang="en-US" sz="2000" dirty="0"/>
              <a:t>合併警告標誌或道路標誌</a:t>
            </a:r>
            <a:r>
              <a:rPr lang="en-US" altLang="zh-TW" sz="2000" dirty="0"/>
              <a:t>)</a:t>
            </a:r>
            <a:r>
              <a:rPr lang="zh-TW" altLang="en-US" sz="2000" dirty="0"/>
              <a:t>，以衡量駕駛員的行為反應。結果表明，考慮到更高的車速，動態合併控制對於農村高速公路更有效，而在城市高速公路上，並沒有顯示優勢，所以可用靜態合併控制代替。</a:t>
            </a:r>
            <a:endParaRPr lang="en-US" altLang="zh-TW" sz="2000" dirty="0"/>
          </a:p>
          <a:p>
            <a:pPr marL="342900" indent="-342900" algn="just">
              <a:lnSpc>
                <a:spcPct val="150000"/>
              </a:lnSpc>
              <a:buFont typeface="Arial" panose="020B0604020202020204" pitchFamily="34" charset="0"/>
              <a:buChar char="•"/>
            </a:pPr>
            <a:r>
              <a:rPr lang="en-US" altLang="zh-TW" sz="2000" dirty="0" err="1"/>
              <a:t>Reinolsmann</a:t>
            </a:r>
            <a:r>
              <a:rPr lang="en-US" altLang="zh-TW" sz="2000" dirty="0"/>
              <a:t> et al. (2021)</a:t>
            </a:r>
            <a:r>
              <a:rPr lang="zh-TW" altLang="en-US" sz="2000" dirty="0"/>
              <a:t> 提出另一方法，以協助高速公路右側車道的駕駛員正確評估從匝道進入車輛的車頭時距。實驗中測試了主動間隙計量</a:t>
            </a:r>
            <a:r>
              <a:rPr lang="en-US" altLang="zh-TW" sz="2000" dirty="0"/>
              <a:t>(AGM)</a:t>
            </a:r>
            <a:r>
              <a:rPr lang="zh-TW" altLang="en-US" sz="2000" dirty="0"/>
              <a:t>訊號，該訊號由路面標記和創新的可變訊息標誌</a:t>
            </a:r>
            <a:r>
              <a:rPr lang="en-US" altLang="zh-TW" sz="2000" dirty="0"/>
              <a:t>(VMS)</a:t>
            </a:r>
            <a:r>
              <a:rPr lang="zh-TW" altLang="en-US" sz="2000" dirty="0"/>
              <a:t>組合而成。結果表明，系統運行良好，駕駛員逐漸增加與前車的距離，從而延長了與匝道上併線車輛的間隔時間，並提高了安全性。</a:t>
            </a:r>
            <a:endParaRPr lang="en-US" altLang="zh-TW" sz="2000" dirty="0"/>
          </a:p>
          <a:p>
            <a:pPr marL="342900" indent="-342900" algn="just">
              <a:lnSpc>
                <a:spcPct val="150000"/>
              </a:lnSpc>
              <a:buFont typeface="Arial" panose="020B0604020202020204" pitchFamily="34" charset="0"/>
              <a:buChar char="•"/>
            </a:pPr>
            <a:r>
              <a:rPr lang="zh-TW" altLang="en-US" sz="2000" dirty="0"/>
              <a:t>目前的研究都有表明擴增實境</a:t>
            </a:r>
            <a:r>
              <a:rPr lang="en-US" altLang="zh-TW" sz="2000" dirty="0"/>
              <a:t>(AR)</a:t>
            </a:r>
            <a:r>
              <a:rPr lang="zh-TW" altLang="en-US" sz="2000" dirty="0"/>
              <a:t>有改善駕駛行為和道路安全的能力</a:t>
            </a:r>
            <a:r>
              <a:rPr lang="da-DK" altLang="zh-TW" sz="2000" dirty="0"/>
              <a:t>(Calvi et al., 2020b; 2020c; 2020d; 2021)</a:t>
            </a:r>
            <a:r>
              <a:rPr lang="zh-TW" altLang="en-US" sz="2000" dirty="0"/>
              <a:t>。不過都沒有研究表明</a:t>
            </a:r>
            <a:r>
              <a:rPr lang="en-US" altLang="zh-TW" sz="2000" dirty="0"/>
              <a:t>AR</a:t>
            </a:r>
            <a:r>
              <a:rPr lang="zh-TW" altLang="en-US" sz="2000" dirty="0"/>
              <a:t>可以幫助駕駛員操作合併車道及估計進入車輛的安全車距。</a:t>
            </a:r>
            <a:endParaRPr lang="en-US" altLang="zh-TW" sz="2000" dirty="0"/>
          </a:p>
          <a:p>
            <a:pPr marL="342900" indent="-342900" algn="just">
              <a:lnSpc>
                <a:spcPct val="150000"/>
              </a:lnSpc>
              <a:buFont typeface="Arial" panose="020B0604020202020204" pitchFamily="34" charset="0"/>
              <a:buChar char="•"/>
            </a:pPr>
            <a:endParaRPr lang="en-US" altLang="zh-TW" sz="2000" dirty="0"/>
          </a:p>
          <a:p>
            <a:pPr algn="just">
              <a:lnSpc>
                <a:spcPct val="150000"/>
              </a:lnSpc>
            </a:pPr>
            <a:r>
              <a:rPr lang="zh-TW" altLang="en-US" sz="2000" b="1" dirty="0"/>
              <a:t>因此，本研究提出在合流區利用</a:t>
            </a:r>
            <a:r>
              <a:rPr lang="en-US" altLang="zh-TW" sz="2000" b="1" dirty="0"/>
              <a:t>AR</a:t>
            </a:r>
            <a:r>
              <a:rPr lang="zh-TW" altLang="en-US" sz="2000" b="1" dirty="0"/>
              <a:t>技術，以提高合流區的安全性及直行駕駛採用安全距離的能力。</a:t>
            </a:r>
            <a:endParaRPr lang="en-US" altLang="zh-TW" sz="2000" b="1" dirty="0"/>
          </a:p>
        </p:txBody>
      </p:sp>
    </p:spTree>
    <p:extLst>
      <p:ext uri="{BB962C8B-B14F-4D97-AF65-F5344CB8AC3E}">
        <p14:creationId xmlns:p14="http://schemas.microsoft.com/office/powerpoint/2010/main" val="9840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E292FBA6-AE2A-4391-9A2B-EF56166FE728}"/>
              </a:ext>
            </a:extLst>
          </p:cNvPr>
          <p:cNvSpPr txBox="1"/>
          <p:nvPr/>
        </p:nvSpPr>
        <p:spPr>
          <a:xfrm>
            <a:off x="87549" y="139517"/>
            <a:ext cx="1617751" cy="523220"/>
          </a:xfrm>
          <a:prstGeom prst="rect">
            <a:avLst/>
          </a:prstGeom>
          <a:noFill/>
        </p:spPr>
        <p:txBody>
          <a:bodyPr wrap="none" rtlCol="0">
            <a:spAutoFit/>
          </a:bodyPr>
          <a:lstStyle/>
          <a:p>
            <a:r>
              <a:rPr lang="en-US" altLang="zh-TW" sz="2800" b="1" dirty="0">
                <a:solidFill>
                  <a:schemeClr val="bg1"/>
                </a:solidFill>
              </a:rPr>
              <a:t>Method</a:t>
            </a:r>
            <a:endParaRPr lang="zh-TW" altLang="en-US" sz="2800" b="1" dirty="0">
              <a:solidFill>
                <a:schemeClr val="bg1"/>
              </a:solidFill>
            </a:endParaRPr>
          </a:p>
        </p:txBody>
      </p:sp>
      <p:pic>
        <p:nvPicPr>
          <p:cNvPr id="2" name="圖片 1">
            <a:extLst>
              <a:ext uri="{FF2B5EF4-FFF2-40B4-BE49-F238E27FC236}">
                <a16:creationId xmlns:a16="http://schemas.microsoft.com/office/drawing/2014/main" id="{D0663560-CD03-4FB2-B37B-86A85F3FD637}"/>
              </a:ext>
            </a:extLst>
          </p:cNvPr>
          <p:cNvPicPr>
            <a:picLocks noChangeAspect="1"/>
          </p:cNvPicPr>
          <p:nvPr/>
        </p:nvPicPr>
        <p:blipFill>
          <a:blip r:embed="rId2"/>
          <a:stretch>
            <a:fillRect/>
          </a:stretch>
        </p:blipFill>
        <p:spPr>
          <a:xfrm>
            <a:off x="4317044" y="2232255"/>
            <a:ext cx="7661366" cy="4442893"/>
          </a:xfrm>
          <a:prstGeom prst="rect">
            <a:avLst/>
          </a:prstGeom>
        </p:spPr>
      </p:pic>
      <p:sp>
        <p:nvSpPr>
          <p:cNvPr id="3" name="文字方塊 2">
            <a:extLst>
              <a:ext uri="{FF2B5EF4-FFF2-40B4-BE49-F238E27FC236}">
                <a16:creationId xmlns:a16="http://schemas.microsoft.com/office/drawing/2014/main" id="{24BA3AFD-4EA8-49F5-AD29-275870F75179}"/>
              </a:ext>
            </a:extLst>
          </p:cNvPr>
          <p:cNvSpPr txBox="1"/>
          <p:nvPr/>
        </p:nvSpPr>
        <p:spPr>
          <a:xfrm>
            <a:off x="1705300" y="201072"/>
            <a:ext cx="1371601" cy="400110"/>
          </a:xfrm>
          <a:prstGeom prst="rect">
            <a:avLst/>
          </a:prstGeom>
          <a:noFill/>
        </p:spPr>
        <p:txBody>
          <a:bodyPr wrap="square" rtlCol="0">
            <a:spAutoFit/>
          </a:bodyPr>
          <a:lstStyle/>
          <a:p>
            <a:pPr algn="ctr"/>
            <a:r>
              <a:rPr lang="zh-TW" altLang="en-US" sz="2000" b="1" spc="300" dirty="0">
                <a:solidFill>
                  <a:schemeClr val="accent1">
                    <a:lumMod val="20000"/>
                    <a:lumOff val="80000"/>
                  </a:schemeClr>
                </a:solidFill>
              </a:rPr>
              <a:t>實驗設備</a:t>
            </a:r>
          </a:p>
        </p:txBody>
      </p:sp>
      <p:sp>
        <p:nvSpPr>
          <p:cNvPr id="6" name="文字方塊 5">
            <a:extLst>
              <a:ext uri="{FF2B5EF4-FFF2-40B4-BE49-F238E27FC236}">
                <a16:creationId xmlns:a16="http://schemas.microsoft.com/office/drawing/2014/main" id="{3878EEBD-B69D-48FA-8106-6F2D091EB9C2}"/>
              </a:ext>
            </a:extLst>
          </p:cNvPr>
          <p:cNvSpPr txBox="1"/>
          <p:nvPr/>
        </p:nvSpPr>
        <p:spPr>
          <a:xfrm>
            <a:off x="468828" y="1107145"/>
            <a:ext cx="9327746" cy="1705980"/>
          </a:xfrm>
          <a:prstGeom prst="rect">
            <a:avLst/>
          </a:prstGeom>
          <a:noFill/>
        </p:spPr>
        <p:txBody>
          <a:bodyPr wrap="none" rtlCol="0">
            <a:spAutoFit/>
          </a:bodyPr>
          <a:lstStyle/>
          <a:p>
            <a:pPr>
              <a:lnSpc>
                <a:spcPct val="150000"/>
              </a:lnSpc>
            </a:pPr>
            <a:r>
              <a:rPr lang="zh-TW" altLang="en-US" b="1" dirty="0"/>
              <a:t>實驗地點 </a:t>
            </a:r>
            <a:r>
              <a:rPr lang="en-US" altLang="zh-TW" dirty="0"/>
              <a:t>:</a:t>
            </a:r>
            <a:r>
              <a:rPr lang="zh-TW" altLang="en-US" dirty="0"/>
              <a:t> </a:t>
            </a:r>
            <a:r>
              <a:rPr lang="en-US" altLang="zh-TW" dirty="0"/>
              <a:t>Department of Engineering at Roma Tre University</a:t>
            </a:r>
            <a:r>
              <a:rPr lang="zh-TW" altLang="en-US" dirty="0"/>
              <a:t> </a:t>
            </a:r>
            <a:r>
              <a:rPr lang="en-US" altLang="zh-TW" dirty="0"/>
              <a:t>(</a:t>
            </a:r>
            <a:r>
              <a:rPr lang="zh-TW" altLang="en-US" dirty="0"/>
              <a:t>羅馬特雷大學工程系</a:t>
            </a:r>
            <a:r>
              <a:rPr lang="en-US" altLang="zh-TW" dirty="0"/>
              <a:t>)</a:t>
            </a:r>
          </a:p>
          <a:p>
            <a:pPr>
              <a:lnSpc>
                <a:spcPct val="150000"/>
              </a:lnSpc>
            </a:pPr>
            <a:r>
              <a:rPr lang="zh-TW" altLang="en-US" b="1" dirty="0"/>
              <a:t>設備</a:t>
            </a:r>
            <a:r>
              <a:rPr lang="zh-TW" altLang="en-US" dirty="0"/>
              <a:t> </a:t>
            </a:r>
            <a:r>
              <a:rPr lang="en-US" altLang="zh-TW" dirty="0"/>
              <a:t>:</a:t>
            </a:r>
            <a:r>
              <a:rPr lang="zh-TW" altLang="en-US" dirty="0"/>
              <a:t> 固定式駕駛模擬器，包含油門、煞車踏板</a:t>
            </a:r>
            <a:endParaRPr lang="en-US" altLang="zh-TW" dirty="0"/>
          </a:p>
          <a:p>
            <a:pPr>
              <a:lnSpc>
                <a:spcPct val="150000"/>
              </a:lnSpc>
            </a:pPr>
            <a:r>
              <a:rPr lang="zh-TW" altLang="en-US" b="1" dirty="0"/>
              <a:t>軟體</a:t>
            </a:r>
            <a:r>
              <a:rPr lang="zh-TW" altLang="en-US" dirty="0"/>
              <a:t> </a:t>
            </a:r>
            <a:r>
              <a:rPr lang="en-US" altLang="zh-TW" dirty="0"/>
              <a:t>:</a:t>
            </a:r>
            <a:r>
              <a:rPr lang="zh-TW" altLang="en-US" dirty="0"/>
              <a:t> </a:t>
            </a:r>
            <a:r>
              <a:rPr lang="en-US" altLang="zh-TW" dirty="0"/>
              <a:t>STISIM</a:t>
            </a:r>
          </a:p>
          <a:p>
            <a:pPr>
              <a:lnSpc>
                <a:spcPct val="150000"/>
              </a:lnSpc>
            </a:pPr>
            <a:r>
              <a:rPr lang="zh-TW" altLang="en-US" b="1" dirty="0"/>
              <a:t>螢幕</a:t>
            </a:r>
            <a:r>
              <a:rPr lang="zh-TW" altLang="en-US" dirty="0"/>
              <a:t> </a:t>
            </a:r>
            <a:r>
              <a:rPr lang="en-US" altLang="zh-TW" dirty="0"/>
              <a:t>:</a:t>
            </a:r>
            <a:r>
              <a:rPr lang="zh-TW" altLang="en-US" dirty="0"/>
              <a:t> </a:t>
            </a:r>
            <a:r>
              <a:rPr lang="en-US" altLang="zh-TW" dirty="0"/>
              <a:t>180°</a:t>
            </a:r>
            <a:r>
              <a:rPr lang="zh-TW" altLang="en-US" dirty="0"/>
              <a:t>的曲面螢幕</a:t>
            </a:r>
            <a:endParaRPr lang="en-US" altLang="zh-TW" dirty="0"/>
          </a:p>
        </p:txBody>
      </p:sp>
    </p:spTree>
    <p:extLst>
      <p:ext uri="{BB962C8B-B14F-4D97-AF65-F5344CB8AC3E}">
        <p14:creationId xmlns:p14="http://schemas.microsoft.com/office/powerpoint/2010/main" val="23610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1617751" cy="523220"/>
          </a:xfrm>
          <a:prstGeom prst="rect">
            <a:avLst/>
          </a:prstGeom>
          <a:noFill/>
        </p:spPr>
        <p:txBody>
          <a:bodyPr wrap="none" rtlCol="0">
            <a:spAutoFit/>
          </a:bodyPr>
          <a:lstStyle/>
          <a:p>
            <a:r>
              <a:rPr lang="en-US" altLang="zh-TW" sz="2800" b="1" dirty="0">
                <a:solidFill>
                  <a:schemeClr val="bg1"/>
                </a:solidFill>
              </a:rPr>
              <a:t>Method</a:t>
            </a:r>
            <a:endParaRPr lang="zh-TW" altLang="en-US" sz="2800" b="1" dirty="0">
              <a:solidFill>
                <a:schemeClr val="bg1"/>
              </a:solidFill>
            </a:endParaRPr>
          </a:p>
        </p:txBody>
      </p:sp>
      <p:sp>
        <p:nvSpPr>
          <p:cNvPr id="9" name="文字方塊 8">
            <a:extLst>
              <a:ext uri="{FF2B5EF4-FFF2-40B4-BE49-F238E27FC236}">
                <a16:creationId xmlns:a16="http://schemas.microsoft.com/office/drawing/2014/main" id="{E4F3D506-CD2C-49D3-8DFA-B624D01E555C}"/>
              </a:ext>
            </a:extLst>
          </p:cNvPr>
          <p:cNvSpPr txBox="1"/>
          <p:nvPr/>
        </p:nvSpPr>
        <p:spPr>
          <a:xfrm>
            <a:off x="1705300" y="201072"/>
            <a:ext cx="1371601" cy="400110"/>
          </a:xfrm>
          <a:prstGeom prst="rect">
            <a:avLst/>
          </a:prstGeom>
          <a:noFill/>
        </p:spPr>
        <p:txBody>
          <a:bodyPr wrap="square" rtlCol="0">
            <a:spAutoFit/>
          </a:bodyPr>
          <a:lstStyle/>
          <a:p>
            <a:pPr algn="ctr"/>
            <a:r>
              <a:rPr lang="zh-TW" altLang="en-US" sz="2000" b="1" spc="300" dirty="0">
                <a:solidFill>
                  <a:schemeClr val="accent1">
                    <a:lumMod val="20000"/>
                    <a:lumOff val="80000"/>
                  </a:schemeClr>
                </a:solidFill>
              </a:rPr>
              <a:t>實驗場景</a:t>
            </a:r>
          </a:p>
        </p:txBody>
      </p:sp>
      <p:grpSp>
        <p:nvGrpSpPr>
          <p:cNvPr id="3" name="群組 2">
            <a:extLst>
              <a:ext uri="{FF2B5EF4-FFF2-40B4-BE49-F238E27FC236}">
                <a16:creationId xmlns:a16="http://schemas.microsoft.com/office/drawing/2014/main" id="{CD53E92B-847F-4DCE-BE13-DA5BCEF88B4C}"/>
              </a:ext>
            </a:extLst>
          </p:cNvPr>
          <p:cNvGrpSpPr/>
          <p:nvPr/>
        </p:nvGrpSpPr>
        <p:grpSpPr>
          <a:xfrm>
            <a:off x="468828" y="1107145"/>
            <a:ext cx="11145998" cy="1907253"/>
            <a:chOff x="468828" y="1107145"/>
            <a:chExt cx="11145998" cy="1907253"/>
          </a:xfrm>
        </p:grpSpPr>
        <p:sp>
          <p:nvSpPr>
            <p:cNvPr id="10" name="文字方塊 9">
              <a:extLst>
                <a:ext uri="{FF2B5EF4-FFF2-40B4-BE49-F238E27FC236}">
                  <a16:creationId xmlns:a16="http://schemas.microsoft.com/office/drawing/2014/main" id="{8C37F737-A9E4-49DB-A3F6-C2C9C57414F9}"/>
                </a:ext>
              </a:extLst>
            </p:cNvPr>
            <p:cNvSpPr txBox="1"/>
            <p:nvPr/>
          </p:nvSpPr>
          <p:spPr>
            <a:xfrm>
              <a:off x="468828" y="1107145"/>
              <a:ext cx="848309" cy="500265"/>
            </a:xfrm>
            <a:prstGeom prst="rect">
              <a:avLst/>
            </a:prstGeom>
            <a:noFill/>
          </p:spPr>
          <p:txBody>
            <a:bodyPr wrap="none" rtlCol="0">
              <a:spAutoFit/>
            </a:bodyPr>
            <a:lstStyle/>
            <a:p>
              <a:pPr>
                <a:lnSpc>
                  <a:spcPct val="150000"/>
                </a:lnSpc>
              </a:pPr>
              <a:r>
                <a:rPr lang="zh-TW" altLang="en-US" sz="2000" b="1" dirty="0"/>
                <a:t>場景 </a:t>
              </a:r>
              <a:r>
                <a:rPr lang="en-US" altLang="zh-TW" sz="2000" b="1" dirty="0"/>
                <a:t>:</a:t>
              </a:r>
              <a:endParaRPr lang="en-US" altLang="zh-TW" sz="2000" dirty="0"/>
            </a:p>
          </p:txBody>
        </p:sp>
        <p:sp>
          <p:nvSpPr>
            <p:cNvPr id="2" name="矩形 1">
              <a:extLst>
                <a:ext uri="{FF2B5EF4-FFF2-40B4-BE49-F238E27FC236}">
                  <a16:creationId xmlns:a16="http://schemas.microsoft.com/office/drawing/2014/main" id="{4A7A4FDE-9FBE-4C14-BCBE-1678A0F6C5AF}"/>
                </a:ext>
              </a:extLst>
            </p:cNvPr>
            <p:cNvSpPr/>
            <p:nvPr/>
          </p:nvSpPr>
          <p:spPr>
            <a:xfrm>
              <a:off x="1249811" y="1129138"/>
              <a:ext cx="10365015" cy="1885260"/>
            </a:xfrm>
            <a:prstGeom prst="rect">
              <a:avLst/>
            </a:prstGeom>
          </p:spPr>
          <p:txBody>
            <a:bodyPr wrap="square">
              <a:spAutoFit/>
            </a:bodyPr>
            <a:lstStyle/>
            <a:p>
              <a:pPr marL="285750" indent="-285750">
                <a:lnSpc>
                  <a:spcPct val="150000"/>
                </a:lnSpc>
                <a:buFont typeface="Wingdings" panose="05000000000000000000" pitchFamily="2" charset="2"/>
                <a:buChar char="Ø"/>
              </a:pPr>
              <a:r>
                <a:rPr lang="zh-TW" altLang="en-US" sz="2000" dirty="0"/>
                <a:t>高速公路，包含三線道</a:t>
              </a:r>
              <a:r>
                <a:rPr lang="en-US" altLang="zh-TW" sz="2000" dirty="0"/>
                <a:t>(</a:t>
              </a:r>
              <a:r>
                <a:rPr lang="zh-TW" altLang="en-US" sz="2000" dirty="0"/>
                <a:t>寬</a:t>
              </a:r>
              <a:r>
                <a:rPr lang="en-US" altLang="zh-TW" sz="2000" dirty="0"/>
                <a:t>3.75</a:t>
              </a:r>
              <a:r>
                <a:rPr lang="zh-TW" altLang="en-US" sz="2000" dirty="0"/>
                <a:t>公尺</a:t>
              </a:r>
              <a:r>
                <a:rPr lang="en-US" altLang="zh-TW" sz="2000" dirty="0"/>
                <a:t>)</a:t>
              </a:r>
              <a:r>
                <a:rPr lang="zh-TW" altLang="en-US" sz="2000" dirty="0"/>
                <a:t>、路肩</a:t>
              </a:r>
              <a:r>
                <a:rPr lang="en-US" altLang="zh-TW" sz="2000" dirty="0"/>
                <a:t>(</a:t>
              </a:r>
              <a:r>
                <a:rPr lang="zh-TW" altLang="en-US" sz="2000" dirty="0"/>
                <a:t>寬</a:t>
              </a:r>
              <a:r>
                <a:rPr lang="en-US" altLang="zh-TW" sz="2000" dirty="0"/>
                <a:t>3</a:t>
              </a:r>
              <a:r>
                <a:rPr lang="zh-TW" altLang="en-US" sz="2000" dirty="0"/>
                <a:t>公尺</a:t>
              </a:r>
              <a:r>
                <a:rPr lang="en-US" altLang="zh-TW" sz="2000" dirty="0"/>
                <a:t>)</a:t>
              </a:r>
              <a:r>
                <a:rPr lang="zh-TW" altLang="en-US" sz="2000" dirty="0"/>
                <a:t>及匝道</a:t>
              </a:r>
              <a:r>
                <a:rPr lang="en-US" altLang="zh-TW" sz="2000" dirty="0"/>
                <a:t>4.00</a:t>
              </a:r>
              <a:r>
                <a:rPr lang="zh-TW" altLang="en-US" sz="2000" dirty="0"/>
                <a:t>公尺</a:t>
              </a:r>
              <a:endParaRPr lang="en-US" altLang="zh-TW" sz="2000" dirty="0"/>
            </a:p>
            <a:p>
              <a:pPr marL="285750" indent="-285750">
                <a:lnSpc>
                  <a:spcPct val="150000"/>
                </a:lnSpc>
                <a:buFont typeface="Wingdings" panose="05000000000000000000" pitchFamily="2" charset="2"/>
                <a:buChar char="Ø"/>
              </a:pPr>
              <a:r>
                <a:rPr lang="zh-TW" altLang="en-US" sz="2000" dirty="0"/>
                <a:t>路標、植物、建築物、障礙物、其他車輛等</a:t>
              </a:r>
              <a:endParaRPr lang="en-US" altLang="zh-TW" sz="2000" dirty="0"/>
            </a:p>
            <a:p>
              <a:pPr marL="285750" indent="-285750">
                <a:lnSpc>
                  <a:spcPct val="150000"/>
                </a:lnSpc>
                <a:buFont typeface="Wingdings" panose="05000000000000000000" pitchFamily="2" charset="2"/>
                <a:buChar char="Ø"/>
              </a:pPr>
              <a:r>
                <a:rPr lang="zh-TW" altLang="en-US" sz="2000" dirty="0"/>
                <a:t>全長</a:t>
              </a:r>
              <a:r>
                <a:rPr lang="en-US" altLang="zh-TW" sz="2000" dirty="0"/>
                <a:t>40</a:t>
              </a:r>
              <a:r>
                <a:rPr lang="zh-TW" altLang="en-US" sz="2000" dirty="0"/>
                <a:t>公里</a:t>
              </a:r>
              <a:endParaRPr lang="en-US" altLang="zh-TW" sz="2000" dirty="0"/>
            </a:p>
            <a:p>
              <a:pPr marL="285750" indent="-285750">
                <a:lnSpc>
                  <a:spcPct val="150000"/>
                </a:lnSpc>
                <a:buFont typeface="Wingdings" panose="05000000000000000000" pitchFamily="2" charset="2"/>
                <a:buChar char="Ø"/>
              </a:pPr>
              <a:r>
                <a:rPr lang="zh-TW" altLang="en-US" sz="2000" dirty="0"/>
                <a:t>總共包含</a:t>
              </a:r>
              <a:r>
                <a:rPr lang="en-US" altLang="zh-TW" sz="2000" dirty="0"/>
                <a:t>7</a:t>
              </a:r>
              <a:r>
                <a:rPr lang="zh-TW" altLang="en-US" sz="2000" dirty="0"/>
                <a:t>個匝道</a:t>
              </a:r>
            </a:p>
          </p:txBody>
        </p:sp>
      </p:grpSp>
      <p:sp>
        <p:nvSpPr>
          <p:cNvPr id="11" name="文字方塊 10">
            <a:extLst>
              <a:ext uri="{FF2B5EF4-FFF2-40B4-BE49-F238E27FC236}">
                <a16:creationId xmlns:a16="http://schemas.microsoft.com/office/drawing/2014/main" id="{CE48C68A-672C-4234-9058-099B055BEE15}"/>
              </a:ext>
            </a:extLst>
          </p:cNvPr>
          <p:cNvSpPr txBox="1"/>
          <p:nvPr/>
        </p:nvSpPr>
        <p:spPr>
          <a:xfrm>
            <a:off x="468828" y="3074129"/>
            <a:ext cx="2512226" cy="500265"/>
          </a:xfrm>
          <a:prstGeom prst="rect">
            <a:avLst/>
          </a:prstGeom>
          <a:noFill/>
        </p:spPr>
        <p:txBody>
          <a:bodyPr wrap="none" rtlCol="0">
            <a:spAutoFit/>
          </a:bodyPr>
          <a:lstStyle/>
          <a:p>
            <a:pPr>
              <a:lnSpc>
                <a:spcPct val="150000"/>
              </a:lnSpc>
            </a:pPr>
            <a:r>
              <a:rPr lang="zh-TW" altLang="en-US" sz="2000" b="1" dirty="0"/>
              <a:t>限速 </a:t>
            </a:r>
            <a:r>
              <a:rPr lang="en-US" altLang="zh-TW" sz="2000" b="1" dirty="0"/>
              <a:t>:</a:t>
            </a:r>
            <a:r>
              <a:rPr lang="zh-TW" altLang="en-US" sz="2000" b="1" dirty="0"/>
              <a:t> </a:t>
            </a:r>
            <a:r>
              <a:rPr lang="en-US" altLang="zh-TW" sz="2000" dirty="0"/>
              <a:t>130</a:t>
            </a:r>
            <a:r>
              <a:rPr lang="zh-TW" altLang="en-US" sz="2000" dirty="0"/>
              <a:t>公里</a:t>
            </a:r>
            <a:r>
              <a:rPr lang="en-US" altLang="zh-TW" sz="2000" dirty="0"/>
              <a:t>/</a:t>
            </a:r>
            <a:r>
              <a:rPr lang="zh-TW" altLang="en-US" sz="2000" dirty="0"/>
              <a:t>小時</a:t>
            </a:r>
            <a:endParaRPr lang="en-US" altLang="zh-TW" sz="2000" dirty="0"/>
          </a:p>
        </p:txBody>
      </p:sp>
      <p:grpSp>
        <p:nvGrpSpPr>
          <p:cNvPr id="15" name="群組 14">
            <a:extLst>
              <a:ext uri="{FF2B5EF4-FFF2-40B4-BE49-F238E27FC236}">
                <a16:creationId xmlns:a16="http://schemas.microsoft.com/office/drawing/2014/main" id="{79B216E8-732E-4BFA-A568-6E0BACF1192B}"/>
              </a:ext>
            </a:extLst>
          </p:cNvPr>
          <p:cNvGrpSpPr/>
          <p:nvPr/>
        </p:nvGrpSpPr>
        <p:grpSpPr>
          <a:xfrm>
            <a:off x="468828" y="3634125"/>
            <a:ext cx="11113780" cy="983923"/>
            <a:chOff x="468828" y="3563398"/>
            <a:chExt cx="11113780" cy="983923"/>
          </a:xfrm>
        </p:grpSpPr>
        <p:sp>
          <p:nvSpPr>
            <p:cNvPr id="12" name="文字方塊 11">
              <a:extLst>
                <a:ext uri="{FF2B5EF4-FFF2-40B4-BE49-F238E27FC236}">
                  <a16:creationId xmlns:a16="http://schemas.microsoft.com/office/drawing/2014/main" id="{7D2D67C4-0D8B-464C-8F3A-C79DB1E96002}"/>
                </a:ext>
              </a:extLst>
            </p:cNvPr>
            <p:cNvSpPr txBox="1"/>
            <p:nvPr/>
          </p:nvSpPr>
          <p:spPr>
            <a:xfrm>
              <a:off x="468828" y="3563398"/>
              <a:ext cx="848309" cy="500265"/>
            </a:xfrm>
            <a:prstGeom prst="rect">
              <a:avLst/>
            </a:prstGeom>
            <a:noFill/>
          </p:spPr>
          <p:txBody>
            <a:bodyPr wrap="none" rtlCol="0">
              <a:spAutoFit/>
            </a:bodyPr>
            <a:lstStyle/>
            <a:p>
              <a:pPr>
                <a:lnSpc>
                  <a:spcPct val="150000"/>
                </a:lnSpc>
              </a:pPr>
              <a:r>
                <a:rPr lang="zh-TW" altLang="en-US" sz="2000" b="1" dirty="0"/>
                <a:t>劇本 </a:t>
              </a:r>
              <a:r>
                <a:rPr lang="en-US" altLang="zh-TW" sz="2000" b="1" dirty="0"/>
                <a:t>:</a:t>
              </a:r>
              <a:endParaRPr lang="en-US" altLang="zh-TW" sz="2000" dirty="0"/>
            </a:p>
          </p:txBody>
        </p:sp>
        <p:sp>
          <p:nvSpPr>
            <p:cNvPr id="13" name="矩形 12">
              <a:extLst>
                <a:ext uri="{FF2B5EF4-FFF2-40B4-BE49-F238E27FC236}">
                  <a16:creationId xmlns:a16="http://schemas.microsoft.com/office/drawing/2014/main" id="{F1C2DDD0-7CA6-41E4-BA1F-F965A30B73C7}"/>
                </a:ext>
              </a:extLst>
            </p:cNvPr>
            <p:cNvSpPr/>
            <p:nvPr/>
          </p:nvSpPr>
          <p:spPr>
            <a:xfrm>
              <a:off x="1217593" y="3585391"/>
              <a:ext cx="10365015" cy="961930"/>
            </a:xfrm>
            <a:prstGeom prst="rect">
              <a:avLst/>
            </a:prstGeom>
          </p:spPr>
          <p:txBody>
            <a:bodyPr wrap="square">
              <a:spAutoFit/>
            </a:bodyPr>
            <a:lstStyle/>
            <a:p>
              <a:pPr marL="285750" indent="-285750">
                <a:lnSpc>
                  <a:spcPct val="150000"/>
                </a:lnSpc>
                <a:buFont typeface="Wingdings" panose="05000000000000000000" pitchFamily="2" charset="2"/>
                <a:buChar char="Ø"/>
              </a:pPr>
              <a:r>
                <a:rPr lang="zh-TW" altLang="en-US" sz="2000" dirty="0"/>
                <a:t>有</a:t>
              </a:r>
              <a:r>
                <a:rPr lang="en-US" altLang="zh-TW" sz="2000" dirty="0"/>
                <a:t>5</a:t>
              </a:r>
              <a:r>
                <a:rPr lang="zh-TW" altLang="en-US" sz="2000" dirty="0"/>
                <a:t>個匝道會有車輛進行交會，其餘</a:t>
              </a:r>
              <a:r>
                <a:rPr lang="en-US" altLang="zh-TW" sz="2000" dirty="0"/>
                <a:t>2</a:t>
              </a:r>
              <a:r>
                <a:rPr lang="zh-TW" altLang="en-US" sz="2000" dirty="0"/>
                <a:t>個則沒有</a:t>
              </a:r>
              <a:endParaRPr lang="en-US" altLang="zh-TW" sz="2000" dirty="0"/>
            </a:p>
            <a:p>
              <a:pPr marL="285750" indent="-285750">
                <a:lnSpc>
                  <a:spcPct val="150000"/>
                </a:lnSpc>
                <a:buFont typeface="Wingdings" panose="05000000000000000000" pitchFamily="2" charset="2"/>
                <a:buChar char="Ø"/>
              </a:pPr>
              <a:r>
                <a:rPr lang="zh-TW" altLang="en-US" sz="2000" dirty="0"/>
                <a:t>每次出現的順序都不同</a:t>
              </a:r>
            </a:p>
          </p:txBody>
        </p:sp>
      </p:grpSp>
    </p:spTree>
    <p:extLst>
      <p:ext uri="{BB962C8B-B14F-4D97-AF65-F5344CB8AC3E}">
        <p14:creationId xmlns:p14="http://schemas.microsoft.com/office/powerpoint/2010/main" val="407440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1617751" cy="523220"/>
          </a:xfrm>
          <a:prstGeom prst="rect">
            <a:avLst/>
          </a:prstGeom>
          <a:noFill/>
        </p:spPr>
        <p:txBody>
          <a:bodyPr wrap="none" rtlCol="0">
            <a:spAutoFit/>
          </a:bodyPr>
          <a:lstStyle/>
          <a:p>
            <a:r>
              <a:rPr lang="en-US" altLang="zh-TW" sz="2800" b="1" dirty="0">
                <a:solidFill>
                  <a:schemeClr val="bg1"/>
                </a:solidFill>
              </a:rPr>
              <a:t>Method</a:t>
            </a:r>
            <a:endParaRPr lang="zh-TW" altLang="en-US" sz="2800" b="1" dirty="0">
              <a:solidFill>
                <a:schemeClr val="bg1"/>
              </a:solidFill>
            </a:endParaRPr>
          </a:p>
        </p:txBody>
      </p:sp>
      <p:sp>
        <p:nvSpPr>
          <p:cNvPr id="5" name="文字方塊 4">
            <a:extLst>
              <a:ext uri="{FF2B5EF4-FFF2-40B4-BE49-F238E27FC236}">
                <a16:creationId xmlns:a16="http://schemas.microsoft.com/office/drawing/2014/main" id="{738339B5-5EB3-4F1B-9C00-AC975AAAC88A}"/>
              </a:ext>
            </a:extLst>
          </p:cNvPr>
          <p:cNvSpPr txBox="1"/>
          <p:nvPr/>
        </p:nvSpPr>
        <p:spPr>
          <a:xfrm>
            <a:off x="1705300" y="201072"/>
            <a:ext cx="1371601" cy="400110"/>
          </a:xfrm>
          <a:prstGeom prst="rect">
            <a:avLst/>
          </a:prstGeom>
          <a:noFill/>
        </p:spPr>
        <p:txBody>
          <a:bodyPr wrap="square" rtlCol="0">
            <a:spAutoFit/>
          </a:bodyPr>
          <a:lstStyle/>
          <a:p>
            <a:pPr algn="ctr"/>
            <a:r>
              <a:rPr lang="zh-TW" altLang="en-US" sz="2000" b="1" spc="300" dirty="0">
                <a:solidFill>
                  <a:schemeClr val="accent1">
                    <a:lumMod val="20000"/>
                    <a:lumOff val="80000"/>
                  </a:schemeClr>
                </a:solidFill>
              </a:rPr>
              <a:t>實驗設計</a:t>
            </a:r>
          </a:p>
        </p:txBody>
      </p:sp>
      <p:grpSp>
        <p:nvGrpSpPr>
          <p:cNvPr id="3" name="群組 2">
            <a:extLst>
              <a:ext uri="{FF2B5EF4-FFF2-40B4-BE49-F238E27FC236}">
                <a16:creationId xmlns:a16="http://schemas.microsoft.com/office/drawing/2014/main" id="{7FE0D6F2-EF26-4B1D-8E04-C0B71871EFAB}"/>
              </a:ext>
            </a:extLst>
          </p:cNvPr>
          <p:cNvGrpSpPr/>
          <p:nvPr/>
        </p:nvGrpSpPr>
        <p:grpSpPr>
          <a:xfrm>
            <a:off x="8638163" y="834696"/>
            <a:ext cx="3434808" cy="5994431"/>
            <a:chOff x="2942291" y="-1"/>
            <a:chExt cx="4149174" cy="7241144"/>
          </a:xfrm>
        </p:grpSpPr>
        <p:pic>
          <p:nvPicPr>
            <p:cNvPr id="2" name="圖片 1">
              <a:extLst>
                <a:ext uri="{FF2B5EF4-FFF2-40B4-BE49-F238E27FC236}">
                  <a16:creationId xmlns:a16="http://schemas.microsoft.com/office/drawing/2014/main" id="{6B70657C-C8CD-47B1-B7A9-75A9A6C8FE4F}"/>
                </a:ext>
              </a:extLst>
            </p:cNvPr>
            <p:cNvPicPr>
              <a:picLocks noChangeAspect="1"/>
            </p:cNvPicPr>
            <p:nvPr/>
          </p:nvPicPr>
          <p:blipFill rotWithShape="1">
            <a:blip r:embed="rId3"/>
            <a:srcRect l="51755" t="53103" r="464"/>
            <a:stretch/>
          </p:blipFill>
          <p:spPr>
            <a:xfrm>
              <a:off x="2942291" y="5574505"/>
              <a:ext cx="4149174" cy="1666638"/>
            </a:xfrm>
            <a:prstGeom prst="rect">
              <a:avLst/>
            </a:prstGeom>
          </p:spPr>
        </p:pic>
        <p:pic>
          <p:nvPicPr>
            <p:cNvPr id="7" name="圖片 6">
              <a:extLst>
                <a:ext uri="{FF2B5EF4-FFF2-40B4-BE49-F238E27FC236}">
                  <a16:creationId xmlns:a16="http://schemas.microsoft.com/office/drawing/2014/main" id="{564C8F03-4849-4236-B8E9-217198383A47}"/>
                </a:ext>
              </a:extLst>
            </p:cNvPr>
            <p:cNvPicPr>
              <a:picLocks noChangeAspect="1"/>
            </p:cNvPicPr>
            <p:nvPr/>
          </p:nvPicPr>
          <p:blipFill rotWithShape="1">
            <a:blip r:embed="rId3"/>
            <a:srcRect t="51278" r="52218"/>
            <a:stretch/>
          </p:blipFill>
          <p:spPr>
            <a:xfrm>
              <a:off x="2942291" y="3768240"/>
              <a:ext cx="4149174" cy="1731490"/>
            </a:xfrm>
            <a:prstGeom prst="rect">
              <a:avLst/>
            </a:prstGeom>
          </p:spPr>
        </p:pic>
        <p:pic>
          <p:nvPicPr>
            <p:cNvPr id="8" name="圖片 7">
              <a:extLst>
                <a:ext uri="{FF2B5EF4-FFF2-40B4-BE49-F238E27FC236}">
                  <a16:creationId xmlns:a16="http://schemas.microsoft.com/office/drawing/2014/main" id="{BC5BCDD3-B421-4171-B5F0-98035B7AA3E0}"/>
                </a:ext>
              </a:extLst>
            </p:cNvPr>
            <p:cNvPicPr>
              <a:picLocks noChangeAspect="1"/>
            </p:cNvPicPr>
            <p:nvPr/>
          </p:nvPicPr>
          <p:blipFill rotWithShape="1">
            <a:blip r:embed="rId3"/>
            <a:srcRect l="52218" b="49087"/>
            <a:stretch/>
          </p:blipFill>
          <p:spPr>
            <a:xfrm>
              <a:off x="2942291" y="1884119"/>
              <a:ext cx="4149174" cy="1809345"/>
            </a:xfrm>
            <a:prstGeom prst="rect">
              <a:avLst/>
            </a:prstGeom>
          </p:spPr>
        </p:pic>
        <p:pic>
          <p:nvPicPr>
            <p:cNvPr id="9" name="圖片 8">
              <a:extLst>
                <a:ext uri="{FF2B5EF4-FFF2-40B4-BE49-F238E27FC236}">
                  <a16:creationId xmlns:a16="http://schemas.microsoft.com/office/drawing/2014/main" id="{3E4E3876-5668-44E8-86A4-159E3FF29BFA}"/>
                </a:ext>
              </a:extLst>
            </p:cNvPr>
            <p:cNvPicPr>
              <a:picLocks noChangeAspect="1"/>
            </p:cNvPicPr>
            <p:nvPr/>
          </p:nvPicPr>
          <p:blipFill rotWithShape="1">
            <a:blip r:embed="rId3"/>
            <a:srcRect r="52218" b="49087"/>
            <a:stretch/>
          </p:blipFill>
          <p:spPr>
            <a:xfrm>
              <a:off x="2942291" y="-1"/>
              <a:ext cx="4149174" cy="1809344"/>
            </a:xfrm>
            <a:prstGeom prst="rect">
              <a:avLst/>
            </a:prstGeom>
          </p:spPr>
        </p:pic>
      </p:grpSp>
      <p:sp>
        <p:nvSpPr>
          <p:cNvPr id="10" name="文字方塊 9">
            <a:extLst>
              <a:ext uri="{FF2B5EF4-FFF2-40B4-BE49-F238E27FC236}">
                <a16:creationId xmlns:a16="http://schemas.microsoft.com/office/drawing/2014/main" id="{AE8D0E1E-C37B-4DF5-A0A4-1EFC380E8EB0}"/>
              </a:ext>
            </a:extLst>
          </p:cNvPr>
          <p:cNvSpPr txBox="1"/>
          <p:nvPr/>
        </p:nvSpPr>
        <p:spPr>
          <a:xfrm>
            <a:off x="3076901" y="201072"/>
            <a:ext cx="2604052" cy="400110"/>
          </a:xfrm>
          <a:prstGeom prst="rect">
            <a:avLst/>
          </a:prstGeom>
          <a:noFill/>
        </p:spPr>
        <p:txBody>
          <a:bodyPr wrap="square" rtlCol="0">
            <a:spAutoFit/>
          </a:bodyPr>
          <a:lstStyle/>
          <a:p>
            <a:r>
              <a:rPr lang="zh-TW" altLang="en-US" sz="2000" b="1" spc="300" dirty="0">
                <a:solidFill>
                  <a:schemeClr val="accent4">
                    <a:lumMod val="20000"/>
                    <a:lumOff val="80000"/>
                  </a:schemeClr>
                </a:solidFill>
              </a:rPr>
              <a:t>自變項 </a:t>
            </a:r>
            <a:r>
              <a:rPr lang="en-US" altLang="zh-TW" sz="2000" b="1" spc="300" dirty="0">
                <a:solidFill>
                  <a:schemeClr val="accent4">
                    <a:lumMod val="20000"/>
                    <a:lumOff val="80000"/>
                  </a:schemeClr>
                </a:solidFill>
              </a:rPr>
              <a:t>:</a:t>
            </a:r>
            <a:r>
              <a:rPr lang="zh-TW" altLang="en-US" sz="2000" b="1" spc="300" dirty="0">
                <a:solidFill>
                  <a:schemeClr val="accent4">
                    <a:lumMod val="20000"/>
                    <a:lumOff val="80000"/>
                  </a:schemeClr>
                </a:solidFill>
              </a:rPr>
              <a:t> </a:t>
            </a:r>
            <a:r>
              <a:rPr lang="en-US" altLang="zh-TW" sz="2000" b="1" spc="300" dirty="0">
                <a:solidFill>
                  <a:schemeClr val="accent4">
                    <a:lumMod val="20000"/>
                    <a:lumOff val="80000"/>
                  </a:schemeClr>
                </a:solidFill>
              </a:rPr>
              <a:t>5</a:t>
            </a:r>
            <a:r>
              <a:rPr lang="zh-TW" altLang="en-US" sz="2000" b="1" spc="300" dirty="0">
                <a:solidFill>
                  <a:schemeClr val="accent4">
                    <a:lumMod val="20000"/>
                    <a:lumOff val="80000"/>
                  </a:schemeClr>
                </a:solidFill>
              </a:rPr>
              <a:t>種配置</a:t>
            </a:r>
          </a:p>
        </p:txBody>
      </p:sp>
      <p:sp>
        <p:nvSpPr>
          <p:cNvPr id="13" name="文字方塊 12">
            <a:extLst>
              <a:ext uri="{FF2B5EF4-FFF2-40B4-BE49-F238E27FC236}">
                <a16:creationId xmlns:a16="http://schemas.microsoft.com/office/drawing/2014/main" id="{1FF9AC80-F0AE-47CC-84DC-D5F40BFAA012}"/>
              </a:ext>
            </a:extLst>
          </p:cNvPr>
          <p:cNvSpPr txBox="1"/>
          <p:nvPr/>
        </p:nvSpPr>
        <p:spPr>
          <a:xfrm>
            <a:off x="178623" y="834696"/>
            <a:ext cx="8352533" cy="4655249"/>
          </a:xfrm>
          <a:prstGeom prst="rect">
            <a:avLst/>
          </a:prstGeom>
          <a:noFill/>
        </p:spPr>
        <p:txBody>
          <a:bodyPr wrap="square" rtlCol="0">
            <a:spAutoFit/>
          </a:bodyPr>
          <a:lstStyle/>
          <a:p>
            <a:pPr marL="342900" indent="-342900">
              <a:lnSpc>
                <a:spcPct val="150000"/>
              </a:lnSpc>
              <a:buFont typeface="+mj-lt"/>
              <a:buAutoNum type="arabicPeriod"/>
            </a:pPr>
            <a:r>
              <a:rPr lang="zh-TW" altLang="en-US" sz="2000" b="1" dirty="0"/>
              <a:t>基線</a:t>
            </a:r>
            <a:r>
              <a:rPr lang="zh-TW" altLang="en-US" sz="2000" dirty="0"/>
              <a:t> </a:t>
            </a:r>
            <a:r>
              <a:rPr lang="en-US" altLang="zh-TW" sz="2000" dirty="0"/>
              <a:t>:</a:t>
            </a:r>
            <a:r>
              <a:rPr lang="zh-TW" altLang="en-US" sz="2000" dirty="0"/>
              <a:t> 僅有路邊標誌告知下一個匝道位置</a:t>
            </a:r>
            <a:endParaRPr lang="en-US" altLang="zh-TW" sz="2000" dirty="0"/>
          </a:p>
          <a:p>
            <a:pPr marL="342900" indent="-342900">
              <a:lnSpc>
                <a:spcPct val="150000"/>
              </a:lnSpc>
              <a:buFont typeface="+mj-lt"/>
              <a:buAutoNum type="arabicPeriod"/>
            </a:pPr>
            <a:r>
              <a:rPr lang="en-US" altLang="zh-TW" sz="2000" b="1" dirty="0"/>
              <a:t>VMS+</a:t>
            </a:r>
            <a:r>
              <a:rPr lang="zh-TW" altLang="en-US" sz="2000" b="1" dirty="0"/>
              <a:t>地面標誌 </a:t>
            </a:r>
            <a:r>
              <a:rPr lang="en-US" altLang="zh-TW" sz="2000" dirty="0"/>
              <a:t>:</a:t>
            </a:r>
          </a:p>
          <a:p>
            <a:pPr marL="342900" indent="-342900">
              <a:lnSpc>
                <a:spcPct val="150000"/>
              </a:lnSpc>
              <a:buFont typeface="+mj-lt"/>
              <a:buAutoNum type="arabicPeriod"/>
            </a:pPr>
            <a:endParaRPr lang="en-US" altLang="zh-TW" sz="2000" dirty="0"/>
          </a:p>
          <a:p>
            <a:pPr marL="342900" indent="-342900">
              <a:lnSpc>
                <a:spcPct val="150000"/>
              </a:lnSpc>
              <a:buFont typeface="+mj-lt"/>
              <a:buAutoNum type="arabicPeriod"/>
            </a:pPr>
            <a:endParaRPr lang="en-US" altLang="zh-TW" sz="2000" dirty="0"/>
          </a:p>
          <a:p>
            <a:pPr marL="342900" indent="-342900">
              <a:lnSpc>
                <a:spcPct val="150000"/>
              </a:lnSpc>
              <a:buFont typeface="+mj-lt"/>
              <a:buAutoNum type="arabicPeriod"/>
            </a:pPr>
            <a:endParaRPr lang="en-US" altLang="zh-TW" sz="2000" dirty="0"/>
          </a:p>
          <a:p>
            <a:pPr marL="342900" indent="-342900">
              <a:lnSpc>
                <a:spcPct val="150000"/>
              </a:lnSpc>
              <a:buFont typeface="+mj-lt"/>
              <a:buAutoNum type="arabicPeriod"/>
            </a:pPr>
            <a:endParaRPr lang="en-US" altLang="zh-TW" sz="2000" dirty="0"/>
          </a:p>
          <a:p>
            <a:pPr marL="342900" indent="-342900">
              <a:lnSpc>
                <a:spcPct val="150000"/>
              </a:lnSpc>
              <a:buFont typeface="+mj-lt"/>
              <a:buAutoNum type="arabicPeriod"/>
            </a:pPr>
            <a:r>
              <a:rPr lang="zh-TW" altLang="en-US" sz="2000" b="1" dirty="0"/>
              <a:t>靜態標誌的</a:t>
            </a:r>
            <a:r>
              <a:rPr lang="en-US" altLang="zh-TW" sz="2000" b="1" dirty="0"/>
              <a:t>HUD </a:t>
            </a:r>
            <a:r>
              <a:rPr lang="en-US" altLang="zh-TW" sz="2000" dirty="0"/>
              <a:t>:</a:t>
            </a:r>
            <a:r>
              <a:rPr lang="zh-TW" altLang="en-US" sz="2000" dirty="0"/>
              <a:t> 在匝道前</a:t>
            </a:r>
            <a:r>
              <a:rPr lang="en-US" altLang="zh-TW" sz="2000" dirty="0"/>
              <a:t>400</a:t>
            </a:r>
            <a:r>
              <a:rPr lang="zh-TW" altLang="en-US" sz="2000" dirty="0"/>
              <a:t>公尺處顯示在擋風玻璃上，以通知駕駛保持安全距離</a:t>
            </a:r>
            <a:endParaRPr lang="en-US" altLang="zh-TW" sz="2000" dirty="0"/>
          </a:p>
          <a:p>
            <a:pPr marL="342900" indent="-342900">
              <a:lnSpc>
                <a:spcPct val="150000"/>
              </a:lnSpc>
              <a:buFont typeface="+mj-lt"/>
              <a:buAutoNum type="arabicPeriod"/>
            </a:pPr>
            <a:r>
              <a:rPr lang="zh-TW" altLang="en-US" sz="2000" b="1" dirty="0"/>
              <a:t>動態標誌的</a:t>
            </a:r>
            <a:r>
              <a:rPr lang="en-US" altLang="zh-TW" sz="2000" b="1" dirty="0"/>
              <a:t>AR-HUD</a:t>
            </a:r>
            <a:r>
              <a:rPr lang="zh-TW" altLang="en-US" sz="2000" b="1" dirty="0"/>
              <a:t> </a:t>
            </a:r>
            <a:r>
              <a:rPr lang="en-US" altLang="zh-TW" sz="2000" dirty="0"/>
              <a:t>:</a:t>
            </a:r>
            <a:r>
              <a:rPr lang="zh-TW" altLang="en-US" sz="2000" dirty="0"/>
              <a:t> 提供車距及其他額外視覺虛擬訊息</a:t>
            </a:r>
            <a:endParaRPr lang="en-US" altLang="zh-TW" sz="2000" dirty="0"/>
          </a:p>
          <a:p>
            <a:pPr marL="342900" indent="-342900">
              <a:lnSpc>
                <a:spcPct val="150000"/>
              </a:lnSpc>
              <a:buFont typeface="+mj-lt"/>
              <a:buAutoNum type="arabicPeriod"/>
            </a:pPr>
            <a:r>
              <a:rPr lang="en-US" altLang="zh-TW" sz="2000" b="1" dirty="0"/>
              <a:t>AR-HUD+</a:t>
            </a:r>
            <a:r>
              <a:rPr lang="zh-TW" altLang="en-US" sz="2000" b="1" dirty="0"/>
              <a:t>聲音提示 </a:t>
            </a:r>
            <a:r>
              <a:rPr lang="en-US" altLang="zh-TW" sz="2000" dirty="0"/>
              <a:t>:</a:t>
            </a:r>
            <a:r>
              <a:rPr lang="zh-TW" altLang="en-US" sz="2000" dirty="0"/>
              <a:t> 視覺及聽覺兼具，以提供相關訊息</a:t>
            </a:r>
          </a:p>
        </p:txBody>
      </p:sp>
      <p:sp>
        <p:nvSpPr>
          <p:cNvPr id="14" name="矩形 13">
            <a:extLst>
              <a:ext uri="{FF2B5EF4-FFF2-40B4-BE49-F238E27FC236}">
                <a16:creationId xmlns:a16="http://schemas.microsoft.com/office/drawing/2014/main" id="{A50A7771-F734-43FC-AD33-F4A049BD0E55}"/>
              </a:ext>
            </a:extLst>
          </p:cNvPr>
          <p:cNvSpPr/>
          <p:nvPr/>
        </p:nvSpPr>
        <p:spPr>
          <a:xfrm>
            <a:off x="2605109" y="1326565"/>
            <a:ext cx="4503156" cy="961930"/>
          </a:xfrm>
          <a:prstGeom prst="rect">
            <a:avLst/>
          </a:prstGeom>
        </p:spPr>
        <p:txBody>
          <a:bodyPr wrap="none">
            <a:spAutoFit/>
          </a:bodyPr>
          <a:lstStyle/>
          <a:p>
            <a:pPr>
              <a:lnSpc>
                <a:spcPct val="150000"/>
              </a:lnSpc>
            </a:pPr>
            <a:r>
              <a:rPr lang="zh-TW" altLang="en-US" sz="2000" dirty="0"/>
              <a:t>匝道前</a:t>
            </a:r>
            <a:r>
              <a:rPr lang="en-US" altLang="zh-TW" sz="2000" dirty="0"/>
              <a:t>400</a:t>
            </a:r>
            <a:r>
              <a:rPr lang="zh-TW" altLang="en-US" sz="2000" dirty="0"/>
              <a:t>公尺處設置</a:t>
            </a:r>
            <a:r>
              <a:rPr lang="en-US" altLang="zh-TW" sz="2000" dirty="0"/>
              <a:t>VMS</a:t>
            </a:r>
          </a:p>
          <a:p>
            <a:pPr>
              <a:lnSpc>
                <a:spcPct val="150000"/>
              </a:lnSpc>
            </a:pPr>
            <a:r>
              <a:rPr lang="zh-TW" altLang="en-US" sz="2000" dirty="0"/>
              <a:t>地面標誌</a:t>
            </a:r>
            <a:r>
              <a:rPr lang="en-US" altLang="zh-TW" sz="2000" dirty="0"/>
              <a:t>(</a:t>
            </a:r>
            <a:r>
              <a:rPr lang="zh-TW" altLang="en-US" sz="2000" dirty="0"/>
              <a:t>人字箭頭</a:t>
            </a:r>
            <a:r>
              <a:rPr lang="en-US" altLang="zh-TW" sz="2000" dirty="0"/>
              <a:t>)</a:t>
            </a:r>
            <a:r>
              <a:rPr lang="zh-TW" altLang="en-US" sz="2000" dirty="0"/>
              <a:t>，每個間距</a:t>
            </a:r>
            <a:r>
              <a:rPr lang="en-US" altLang="zh-TW" sz="2000" dirty="0"/>
              <a:t>50</a:t>
            </a:r>
            <a:r>
              <a:rPr lang="zh-TW" altLang="en-US" sz="2000" dirty="0"/>
              <a:t>公尺</a:t>
            </a:r>
          </a:p>
        </p:txBody>
      </p:sp>
      <p:pic>
        <p:nvPicPr>
          <p:cNvPr id="11" name="圖片 10">
            <a:extLst>
              <a:ext uri="{FF2B5EF4-FFF2-40B4-BE49-F238E27FC236}">
                <a16:creationId xmlns:a16="http://schemas.microsoft.com/office/drawing/2014/main" id="{C23632F4-F17A-438A-AD4E-6E6E7CDA44EA}"/>
              </a:ext>
            </a:extLst>
          </p:cNvPr>
          <p:cNvPicPr>
            <a:picLocks noChangeAspect="1"/>
          </p:cNvPicPr>
          <p:nvPr/>
        </p:nvPicPr>
        <p:blipFill>
          <a:blip r:embed="rId4"/>
          <a:stretch>
            <a:fillRect/>
          </a:stretch>
        </p:blipFill>
        <p:spPr>
          <a:xfrm>
            <a:off x="178623" y="2239927"/>
            <a:ext cx="8269462" cy="1189073"/>
          </a:xfrm>
          <a:prstGeom prst="rect">
            <a:avLst/>
          </a:prstGeom>
        </p:spPr>
      </p:pic>
      <p:sp>
        <p:nvSpPr>
          <p:cNvPr id="16" name="矩形 15">
            <a:extLst>
              <a:ext uri="{FF2B5EF4-FFF2-40B4-BE49-F238E27FC236}">
                <a16:creationId xmlns:a16="http://schemas.microsoft.com/office/drawing/2014/main" id="{F5DE4628-4232-405D-A5D9-0058556058B5}"/>
              </a:ext>
            </a:extLst>
          </p:cNvPr>
          <p:cNvSpPr/>
          <p:nvPr/>
        </p:nvSpPr>
        <p:spPr>
          <a:xfrm>
            <a:off x="259033" y="5694998"/>
            <a:ext cx="8189052" cy="961930"/>
          </a:xfrm>
          <a:prstGeom prst="rect">
            <a:avLst/>
          </a:prstGeom>
        </p:spPr>
        <p:txBody>
          <a:bodyPr wrap="square">
            <a:spAutoFit/>
          </a:bodyPr>
          <a:lstStyle/>
          <a:p>
            <a:pPr marL="285750" indent="-285750">
              <a:lnSpc>
                <a:spcPct val="150000"/>
              </a:lnSpc>
              <a:buFont typeface="Wingdings" panose="05000000000000000000" pitchFamily="2" charset="2"/>
              <a:buChar char="ü"/>
            </a:pPr>
            <a:r>
              <a:rPr lang="zh-TW" altLang="en-US" sz="2000" dirty="0"/>
              <a:t>顏色表示車距風險等級，若出現綠線表示安全，若紅線表示危險。綠線至紅線的距離為</a:t>
            </a:r>
            <a:r>
              <a:rPr lang="en-US" altLang="zh-TW" sz="2000" dirty="0"/>
              <a:t>100</a:t>
            </a:r>
            <a:r>
              <a:rPr lang="zh-TW" altLang="en-US" sz="2000" dirty="0"/>
              <a:t>公尺</a:t>
            </a:r>
          </a:p>
        </p:txBody>
      </p:sp>
      <p:sp>
        <p:nvSpPr>
          <p:cNvPr id="17" name="矩形 16">
            <a:extLst>
              <a:ext uri="{FF2B5EF4-FFF2-40B4-BE49-F238E27FC236}">
                <a16:creationId xmlns:a16="http://schemas.microsoft.com/office/drawing/2014/main" id="{ED273BF2-1C62-4AA1-AC3C-9D49E41819C2}"/>
              </a:ext>
            </a:extLst>
          </p:cNvPr>
          <p:cNvSpPr/>
          <p:nvPr/>
        </p:nvSpPr>
        <p:spPr>
          <a:xfrm>
            <a:off x="9756843" y="5797685"/>
            <a:ext cx="1245140" cy="9144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箭號: 向左 17">
            <a:extLst>
              <a:ext uri="{FF2B5EF4-FFF2-40B4-BE49-F238E27FC236}">
                <a16:creationId xmlns:a16="http://schemas.microsoft.com/office/drawing/2014/main" id="{AE1B3ACC-9C15-4836-B17B-DF12F1B1BFC3}"/>
              </a:ext>
            </a:extLst>
          </p:cNvPr>
          <p:cNvSpPr/>
          <p:nvPr/>
        </p:nvSpPr>
        <p:spPr>
          <a:xfrm>
            <a:off x="8448085" y="5881937"/>
            <a:ext cx="1308758" cy="135633"/>
          </a:xfrm>
          <a:prstGeom prst="lef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7778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1617751" cy="523220"/>
          </a:xfrm>
          <a:prstGeom prst="rect">
            <a:avLst/>
          </a:prstGeom>
          <a:noFill/>
        </p:spPr>
        <p:txBody>
          <a:bodyPr wrap="none" rtlCol="0">
            <a:spAutoFit/>
          </a:bodyPr>
          <a:lstStyle/>
          <a:p>
            <a:r>
              <a:rPr lang="en-US" altLang="zh-TW" sz="2800" b="1" dirty="0">
                <a:solidFill>
                  <a:schemeClr val="bg1"/>
                </a:solidFill>
              </a:rPr>
              <a:t>Method</a:t>
            </a:r>
            <a:endParaRPr lang="zh-TW" altLang="en-US" sz="2800" b="1" dirty="0">
              <a:solidFill>
                <a:schemeClr val="bg1"/>
              </a:solidFill>
            </a:endParaRPr>
          </a:p>
        </p:txBody>
      </p:sp>
      <p:sp>
        <p:nvSpPr>
          <p:cNvPr id="5" name="文字方塊 4">
            <a:extLst>
              <a:ext uri="{FF2B5EF4-FFF2-40B4-BE49-F238E27FC236}">
                <a16:creationId xmlns:a16="http://schemas.microsoft.com/office/drawing/2014/main" id="{738339B5-5EB3-4F1B-9C00-AC975AAAC88A}"/>
              </a:ext>
            </a:extLst>
          </p:cNvPr>
          <p:cNvSpPr txBox="1"/>
          <p:nvPr/>
        </p:nvSpPr>
        <p:spPr>
          <a:xfrm>
            <a:off x="1705300" y="201072"/>
            <a:ext cx="1371601" cy="400110"/>
          </a:xfrm>
          <a:prstGeom prst="rect">
            <a:avLst/>
          </a:prstGeom>
          <a:noFill/>
        </p:spPr>
        <p:txBody>
          <a:bodyPr wrap="square" rtlCol="0">
            <a:spAutoFit/>
          </a:bodyPr>
          <a:lstStyle/>
          <a:p>
            <a:pPr algn="ctr"/>
            <a:r>
              <a:rPr lang="zh-TW" altLang="en-US" sz="2000" b="1" spc="300" dirty="0">
                <a:solidFill>
                  <a:schemeClr val="accent1">
                    <a:lumMod val="20000"/>
                    <a:lumOff val="80000"/>
                  </a:schemeClr>
                </a:solidFill>
              </a:rPr>
              <a:t>實驗設計</a:t>
            </a:r>
          </a:p>
        </p:txBody>
      </p:sp>
      <p:sp>
        <p:nvSpPr>
          <p:cNvPr id="10" name="文字方塊 9">
            <a:extLst>
              <a:ext uri="{FF2B5EF4-FFF2-40B4-BE49-F238E27FC236}">
                <a16:creationId xmlns:a16="http://schemas.microsoft.com/office/drawing/2014/main" id="{AE8D0E1E-C37B-4DF5-A0A4-1EFC380E8EB0}"/>
              </a:ext>
            </a:extLst>
          </p:cNvPr>
          <p:cNvSpPr txBox="1"/>
          <p:nvPr/>
        </p:nvSpPr>
        <p:spPr>
          <a:xfrm>
            <a:off x="3076901" y="201072"/>
            <a:ext cx="2604052" cy="400110"/>
          </a:xfrm>
          <a:prstGeom prst="rect">
            <a:avLst/>
          </a:prstGeom>
          <a:noFill/>
        </p:spPr>
        <p:txBody>
          <a:bodyPr wrap="square" rtlCol="0">
            <a:spAutoFit/>
          </a:bodyPr>
          <a:lstStyle/>
          <a:p>
            <a:r>
              <a:rPr lang="zh-TW" altLang="en-US" sz="2000" b="1" spc="300" dirty="0">
                <a:solidFill>
                  <a:schemeClr val="accent4">
                    <a:lumMod val="20000"/>
                    <a:lumOff val="80000"/>
                  </a:schemeClr>
                </a:solidFill>
              </a:rPr>
              <a:t>依變項</a:t>
            </a:r>
          </a:p>
        </p:txBody>
      </p:sp>
      <p:sp>
        <p:nvSpPr>
          <p:cNvPr id="2" name="文字方塊 1">
            <a:extLst>
              <a:ext uri="{FF2B5EF4-FFF2-40B4-BE49-F238E27FC236}">
                <a16:creationId xmlns:a16="http://schemas.microsoft.com/office/drawing/2014/main" id="{0BEFEEDA-EFD2-DAF2-16A2-65C4B08763F6}"/>
              </a:ext>
            </a:extLst>
          </p:cNvPr>
          <p:cNvSpPr txBox="1"/>
          <p:nvPr/>
        </p:nvSpPr>
        <p:spPr>
          <a:xfrm>
            <a:off x="178623" y="834696"/>
            <a:ext cx="8352533" cy="1423595"/>
          </a:xfrm>
          <a:prstGeom prst="rect">
            <a:avLst/>
          </a:prstGeom>
          <a:noFill/>
        </p:spPr>
        <p:txBody>
          <a:bodyPr wrap="square" rtlCol="0">
            <a:spAutoFit/>
          </a:bodyPr>
          <a:lstStyle/>
          <a:p>
            <a:pPr marL="342900" indent="-342900">
              <a:lnSpc>
                <a:spcPct val="150000"/>
              </a:lnSpc>
              <a:buFont typeface="+mj-lt"/>
              <a:buAutoNum type="arabicPeriod"/>
            </a:pPr>
            <a:r>
              <a:rPr lang="zh-TW" altLang="en-US" sz="2000" b="1" dirty="0"/>
              <a:t>縱向速度</a:t>
            </a:r>
            <a:r>
              <a:rPr lang="en-US" altLang="zh-TW" sz="2000" b="1" dirty="0"/>
              <a:t>(S)</a:t>
            </a:r>
            <a:endParaRPr lang="en-US" altLang="zh-TW" sz="2000" dirty="0"/>
          </a:p>
          <a:p>
            <a:pPr marL="342900" indent="-342900">
              <a:lnSpc>
                <a:spcPct val="150000"/>
              </a:lnSpc>
              <a:buFont typeface="+mj-lt"/>
              <a:buAutoNum type="arabicPeriod"/>
            </a:pPr>
            <a:r>
              <a:rPr lang="zh-TW" altLang="en-US" sz="2000" b="1" dirty="0"/>
              <a:t>受測者車輛與匝道進入車輛的距離</a:t>
            </a:r>
            <a:r>
              <a:rPr lang="en-US" altLang="zh-TW" sz="2000" b="1" dirty="0"/>
              <a:t>(d)</a:t>
            </a:r>
            <a:endParaRPr lang="en-US" altLang="zh-TW" sz="2000" dirty="0"/>
          </a:p>
          <a:p>
            <a:pPr marL="342900" indent="-342900">
              <a:lnSpc>
                <a:spcPct val="150000"/>
              </a:lnSpc>
              <a:buFont typeface="+mj-lt"/>
              <a:buAutoNum type="arabicPeriod"/>
            </a:pPr>
            <a:r>
              <a:rPr lang="zh-TW" altLang="en-US" sz="2000" b="1" dirty="0"/>
              <a:t>車頭時距</a:t>
            </a:r>
            <a:r>
              <a:rPr lang="en-US" altLang="zh-TW" sz="2000" b="1" dirty="0"/>
              <a:t>(TH)</a:t>
            </a:r>
            <a:r>
              <a:rPr lang="zh-TW" altLang="en-US" sz="2000" b="1" dirty="0"/>
              <a:t> </a:t>
            </a:r>
            <a:r>
              <a:rPr lang="en-US" altLang="zh-TW" sz="2000" b="1" dirty="0"/>
              <a:t>:</a:t>
            </a:r>
            <a:r>
              <a:rPr lang="zh-TW" altLang="en-US" sz="2000" b="1" dirty="0"/>
              <a:t> </a:t>
            </a:r>
            <a:r>
              <a:rPr lang="zh-TW" altLang="en-US" sz="2000" dirty="0"/>
              <a:t>前車通過車道某一點與後車前方通過同一點的時間差</a:t>
            </a:r>
          </a:p>
        </p:txBody>
      </p:sp>
      <p:cxnSp>
        <p:nvCxnSpPr>
          <p:cNvPr id="7" name="接點: 肘形 6">
            <a:extLst>
              <a:ext uri="{FF2B5EF4-FFF2-40B4-BE49-F238E27FC236}">
                <a16:creationId xmlns:a16="http://schemas.microsoft.com/office/drawing/2014/main" id="{14F935EB-0082-A4D1-1FC4-E389FB20E1B9}"/>
              </a:ext>
            </a:extLst>
          </p:cNvPr>
          <p:cNvCxnSpPr>
            <a:cxnSpLocks/>
          </p:cNvCxnSpPr>
          <p:nvPr/>
        </p:nvCxnSpPr>
        <p:spPr>
          <a:xfrm rot="16200000" flipH="1">
            <a:off x="1014013" y="2433163"/>
            <a:ext cx="820272" cy="562302"/>
          </a:xfrm>
          <a:prstGeom prst="bentConnector3">
            <a:avLst>
              <a:gd name="adj1" fmla="val 9918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2B38D816-FA26-4AE3-3080-429794C44897}"/>
              </a:ext>
            </a:extLst>
          </p:cNvPr>
          <p:cNvSpPr txBox="1"/>
          <p:nvPr/>
        </p:nvSpPr>
        <p:spPr>
          <a:xfrm>
            <a:off x="1919733" y="2874317"/>
            <a:ext cx="10155726" cy="3270254"/>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TW" altLang="en-US" sz="2000" dirty="0"/>
              <a:t>常被用來估計交通狀況的嚴重程度</a:t>
            </a:r>
            <a:endParaRPr lang="en-US" altLang="zh-TW" sz="2000" dirty="0"/>
          </a:p>
          <a:p>
            <a:pPr marL="342900" indent="-342900">
              <a:lnSpc>
                <a:spcPct val="150000"/>
              </a:lnSpc>
              <a:buFont typeface="Wingdings" panose="05000000000000000000" pitchFamily="2" charset="2"/>
              <a:buChar char="Ø"/>
            </a:pPr>
            <a:r>
              <a:rPr lang="zh-TW" altLang="en-US" sz="2000" dirty="0"/>
              <a:t>一些國家推薦將其作為檢測臨界安全距離的指標</a:t>
            </a:r>
            <a:endParaRPr lang="en-US" altLang="zh-TW" sz="2000" dirty="0"/>
          </a:p>
          <a:p>
            <a:pPr marL="342900" indent="-342900">
              <a:lnSpc>
                <a:spcPct val="150000"/>
              </a:lnSpc>
              <a:buFont typeface="Wingdings" panose="05000000000000000000" pitchFamily="2" charset="2"/>
              <a:buChar char="Ø"/>
            </a:pPr>
            <a:r>
              <a:rPr lang="zh-TW" altLang="en-US" sz="2000" dirty="0"/>
              <a:t>例如 </a:t>
            </a:r>
            <a:r>
              <a:rPr lang="en-US" altLang="zh-TW" sz="2000" dirty="0"/>
              <a:t>:</a:t>
            </a:r>
          </a:p>
          <a:p>
            <a:pPr marL="538163" indent="268288">
              <a:lnSpc>
                <a:spcPct val="150000"/>
              </a:lnSpc>
              <a:buFont typeface="Arial" panose="020B0604020202020204" pitchFamily="34" charset="0"/>
              <a:buChar char="•"/>
            </a:pPr>
            <a:r>
              <a:rPr lang="zh-TW" altLang="en-US" sz="2000" dirty="0"/>
              <a:t>荷蘭和法國建議駕駛員將他們的</a:t>
            </a:r>
            <a:r>
              <a:rPr lang="en-US" altLang="zh-TW" sz="2000" dirty="0"/>
              <a:t>TH</a:t>
            </a:r>
            <a:r>
              <a:rPr lang="zh-TW" altLang="en-US" sz="2000" dirty="0"/>
              <a:t>限制在</a:t>
            </a:r>
            <a:r>
              <a:rPr lang="en-US" altLang="zh-TW" sz="2000" dirty="0"/>
              <a:t>2</a:t>
            </a:r>
            <a:r>
              <a:rPr lang="zh-TW" altLang="en-US" sz="2000" dirty="0"/>
              <a:t>秒以上</a:t>
            </a:r>
            <a:r>
              <a:rPr lang="en-US" altLang="zh-TW" sz="2000" dirty="0"/>
              <a:t>(</a:t>
            </a:r>
            <a:r>
              <a:rPr lang="en-US" altLang="zh-TW" sz="2000" dirty="0" err="1"/>
              <a:t>Risto</a:t>
            </a:r>
            <a:r>
              <a:rPr lang="en-US" altLang="zh-TW" sz="2000" dirty="0"/>
              <a:t> and Martens, 2013)</a:t>
            </a:r>
          </a:p>
          <a:p>
            <a:pPr marL="538163" indent="268288">
              <a:lnSpc>
                <a:spcPct val="150000"/>
              </a:lnSpc>
              <a:buFont typeface="Arial" panose="020B0604020202020204" pitchFamily="34" charset="0"/>
              <a:buChar char="•"/>
            </a:pPr>
            <a:r>
              <a:rPr lang="zh-TW" altLang="en-US" sz="2000" dirty="0"/>
              <a:t>在美國的駕駛員培訓計畫中，規定</a:t>
            </a:r>
            <a:r>
              <a:rPr lang="en-US" altLang="zh-TW" sz="2000" dirty="0"/>
              <a:t>TH</a:t>
            </a:r>
            <a:r>
              <a:rPr lang="zh-TW" altLang="en-US" sz="2000" dirty="0"/>
              <a:t>必須超過</a:t>
            </a:r>
            <a:r>
              <a:rPr lang="en-US" altLang="zh-TW" sz="2000" dirty="0"/>
              <a:t>2</a:t>
            </a:r>
            <a:r>
              <a:rPr lang="zh-TW" altLang="en-US" sz="2000" dirty="0"/>
              <a:t>秒</a:t>
            </a:r>
            <a:r>
              <a:rPr lang="en-US" altLang="zh-TW" sz="2000" dirty="0"/>
              <a:t>(Michael et al., 2000)</a:t>
            </a:r>
          </a:p>
          <a:p>
            <a:pPr marL="538163" indent="268288">
              <a:lnSpc>
                <a:spcPct val="150000"/>
              </a:lnSpc>
              <a:buFont typeface="Arial" panose="020B0604020202020204" pitchFamily="34" charset="0"/>
              <a:buChar char="•"/>
            </a:pPr>
            <a:r>
              <a:rPr lang="zh-TW" altLang="en-US" sz="2000" dirty="0"/>
              <a:t>普遍認為</a:t>
            </a:r>
            <a:r>
              <a:rPr lang="en-US" altLang="zh-TW" sz="2000" dirty="0"/>
              <a:t>2</a:t>
            </a:r>
            <a:r>
              <a:rPr lang="zh-TW" altLang="en-US" sz="2000" dirty="0"/>
              <a:t>秒是安全跟車條件下的最短時間間隔</a:t>
            </a:r>
            <a:r>
              <a:rPr lang="en-US" altLang="zh-TW" sz="2000" dirty="0"/>
              <a:t>(Shinar, 2007)</a:t>
            </a:r>
          </a:p>
          <a:p>
            <a:pPr marL="538163" indent="268288">
              <a:lnSpc>
                <a:spcPct val="150000"/>
              </a:lnSpc>
              <a:buFont typeface="Arial" panose="020B0604020202020204" pitchFamily="34" charset="0"/>
              <a:buChar char="•"/>
            </a:pPr>
            <a:r>
              <a:rPr lang="zh-TW" altLang="en-US" sz="2000" b="1" dirty="0"/>
              <a:t>因此，本篇將</a:t>
            </a:r>
            <a:r>
              <a:rPr lang="en-US" altLang="zh-TW" sz="2000" b="1" dirty="0"/>
              <a:t>“TH</a:t>
            </a:r>
            <a:r>
              <a:rPr lang="zh-TW" altLang="en-US" sz="2000" b="1" dirty="0"/>
              <a:t>低於</a:t>
            </a:r>
            <a:r>
              <a:rPr lang="en-US" altLang="zh-TW" sz="2000" b="1" dirty="0"/>
              <a:t>2</a:t>
            </a:r>
            <a:r>
              <a:rPr lang="zh-TW" altLang="en-US" sz="2000" b="1" dirty="0"/>
              <a:t>秒</a:t>
            </a:r>
            <a:r>
              <a:rPr lang="en-US" altLang="zh-TW" sz="2000" b="1" dirty="0"/>
              <a:t>”</a:t>
            </a:r>
            <a:r>
              <a:rPr lang="zh-TW" altLang="en-US" sz="2000" b="1" dirty="0"/>
              <a:t>界定為危險情況</a:t>
            </a:r>
          </a:p>
        </p:txBody>
      </p:sp>
    </p:spTree>
    <p:extLst>
      <p:ext uri="{BB962C8B-B14F-4D97-AF65-F5344CB8AC3E}">
        <p14:creationId xmlns:p14="http://schemas.microsoft.com/office/powerpoint/2010/main" val="225618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1C749F6-0713-4A0A-B53E-62FA28656555}"/>
              </a:ext>
            </a:extLst>
          </p:cNvPr>
          <p:cNvSpPr/>
          <p:nvPr/>
        </p:nvSpPr>
        <p:spPr>
          <a:xfrm>
            <a:off x="0" y="-1"/>
            <a:ext cx="12192000" cy="8022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034C5B6B-9534-4F5A-849B-F7C1940F7FBB}"/>
              </a:ext>
            </a:extLst>
          </p:cNvPr>
          <p:cNvSpPr txBox="1"/>
          <p:nvPr/>
        </p:nvSpPr>
        <p:spPr>
          <a:xfrm>
            <a:off x="87549" y="139517"/>
            <a:ext cx="1617751" cy="523220"/>
          </a:xfrm>
          <a:prstGeom prst="rect">
            <a:avLst/>
          </a:prstGeom>
          <a:noFill/>
        </p:spPr>
        <p:txBody>
          <a:bodyPr wrap="none" rtlCol="0">
            <a:spAutoFit/>
          </a:bodyPr>
          <a:lstStyle/>
          <a:p>
            <a:r>
              <a:rPr lang="en-US" altLang="zh-TW" sz="2800" b="1" dirty="0">
                <a:solidFill>
                  <a:schemeClr val="bg1"/>
                </a:solidFill>
              </a:rPr>
              <a:t>Method</a:t>
            </a:r>
            <a:endParaRPr lang="zh-TW" altLang="en-US" sz="2800" b="1" dirty="0">
              <a:solidFill>
                <a:schemeClr val="bg1"/>
              </a:solidFill>
            </a:endParaRPr>
          </a:p>
        </p:txBody>
      </p:sp>
      <p:sp>
        <p:nvSpPr>
          <p:cNvPr id="5" name="文字方塊 4">
            <a:extLst>
              <a:ext uri="{FF2B5EF4-FFF2-40B4-BE49-F238E27FC236}">
                <a16:creationId xmlns:a16="http://schemas.microsoft.com/office/drawing/2014/main" id="{738339B5-5EB3-4F1B-9C00-AC975AAAC88A}"/>
              </a:ext>
            </a:extLst>
          </p:cNvPr>
          <p:cNvSpPr txBox="1"/>
          <p:nvPr/>
        </p:nvSpPr>
        <p:spPr>
          <a:xfrm>
            <a:off x="1705300" y="201072"/>
            <a:ext cx="1371601" cy="400110"/>
          </a:xfrm>
          <a:prstGeom prst="rect">
            <a:avLst/>
          </a:prstGeom>
          <a:noFill/>
        </p:spPr>
        <p:txBody>
          <a:bodyPr wrap="square" rtlCol="0">
            <a:spAutoFit/>
          </a:bodyPr>
          <a:lstStyle/>
          <a:p>
            <a:pPr algn="ctr"/>
            <a:r>
              <a:rPr lang="zh-TW" altLang="en-US" sz="2000" b="1" spc="300" dirty="0">
                <a:solidFill>
                  <a:schemeClr val="accent1">
                    <a:lumMod val="20000"/>
                    <a:lumOff val="80000"/>
                  </a:schemeClr>
                </a:solidFill>
              </a:rPr>
              <a:t>受測者</a:t>
            </a:r>
          </a:p>
        </p:txBody>
      </p:sp>
      <p:grpSp>
        <p:nvGrpSpPr>
          <p:cNvPr id="12" name="群組 11">
            <a:extLst>
              <a:ext uri="{FF2B5EF4-FFF2-40B4-BE49-F238E27FC236}">
                <a16:creationId xmlns:a16="http://schemas.microsoft.com/office/drawing/2014/main" id="{6941292B-B8A4-E29C-6B65-2105417B1F18}"/>
              </a:ext>
            </a:extLst>
          </p:cNvPr>
          <p:cNvGrpSpPr/>
          <p:nvPr/>
        </p:nvGrpSpPr>
        <p:grpSpPr>
          <a:xfrm>
            <a:off x="230559" y="1909481"/>
            <a:ext cx="4502806" cy="3872753"/>
            <a:chOff x="230559" y="1909481"/>
            <a:chExt cx="4502806" cy="3872753"/>
          </a:xfrm>
        </p:grpSpPr>
        <p:sp>
          <p:nvSpPr>
            <p:cNvPr id="10" name="矩形 9">
              <a:extLst>
                <a:ext uri="{FF2B5EF4-FFF2-40B4-BE49-F238E27FC236}">
                  <a16:creationId xmlns:a16="http://schemas.microsoft.com/office/drawing/2014/main" id="{566E97BC-5302-1933-450C-FB09F184E418}"/>
                </a:ext>
              </a:extLst>
            </p:cNvPr>
            <p:cNvSpPr/>
            <p:nvPr/>
          </p:nvSpPr>
          <p:spPr>
            <a:xfrm>
              <a:off x="230559" y="1909481"/>
              <a:ext cx="4502806" cy="38727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a:extLst>
                <a:ext uri="{FF2B5EF4-FFF2-40B4-BE49-F238E27FC236}">
                  <a16:creationId xmlns:a16="http://schemas.microsoft.com/office/drawing/2014/main" id="{8F595C85-C45D-53AF-CC2D-1B54DDE39606}"/>
                </a:ext>
              </a:extLst>
            </p:cNvPr>
            <p:cNvGrpSpPr/>
            <p:nvPr/>
          </p:nvGrpSpPr>
          <p:grpSpPr>
            <a:xfrm>
              <a:off x="381197" y="2222207"/>
              <a:ext cx="3959484" cy="3247300"/>
              <a:chOff x="708165" y="2003612"/>
              <a:chExt cx="4253281" cy="3247300"/>
            </a:xfrm>
          </p:grpSpPr>
          <p:sp>
            <p:nvSpPr>
              <p:cNvPr id="2" name="文字方塊 1">
                <a:extLst>
                  <a:ext uri="{FF2B5EF4-FFF2-40B4-BE49-F238E27FC236}">
                    <a16:creationId xmlns:a16="http://schemas.microsoft.com/office/drawing/2014/main" id="{D5883778-8711-ED82-3965-7E9C4394CD91}"/>
                  </a:ext>
                </a:extLst>
              </p:cNvPr>
              <p:cNvSpPr txBox="1"/>
              <p:nvPr/>
            </p:nvSpPr>
            <p:spPr>
              <a:xfrm>
                <a:off x="708165" y="2003612"/>
                <a:ext cx="2584362" cy="400110"/>
              </a:xfrm>
              <a:prstGeom prst="rect">
                <a:avLst/>
              </a:prstGeom>
              <a:noFill/>
            </p:spPr>
            <p:txBody>
              <a:bodyPr wrap="none" rtlCol="0">
                <a:spAutoFit/>
              </a:bodyPr>
              <a:lstStyle/>
              <a:p>
                <a:pPr marL="342900" indent="-342900">
                  <a:buFont typeface="Arial" panose="020B0604020202020204" pitchFamily="34" charset="0"/>
                  <a:buChar char="•"/>
                </a:pPr>
                <a:r>
                  <a:rPr lang="zh-TW" altLang="en-US" sz="2000" dirty="0">
                    <a:latin typeface="+mn-ea"/>
                  </a:rPr>
                  <a:t>受測者 </a:t>
                </a:r>
                <a:r>
                  <a:rPr lang="en-US" altLang="zh-TW" sz="2000" dirty="0">
                    <a:latin typeface="+mn-ea"/>
                  </a:rPr>
                  <a:t>:</a:t>
                </a:r>
                <a:r>
                  <a:rPr lang="zh-TW" altLang="en-US" sz="2000" dirty="0">
                    <a:latin typeface="+mn-ea"/>
                  </a:rPr>
                  <a:t> 總共</a:t>
                </a:r>
                <a:r>
                  <a:rPr lang="en-US" altLang="zh-TW" sz="2000" dirty="0">
                    <a:latin typeface="+mn-ea"/>
                  </a:rPr>
                  <a:t>44</a:t>
                </a:r>
                <a:r>
                  <a:rPr lang="zh-TW" altLang="en-US" sz="2000" dirty="0">
                    <a:latin typeface="+mn-ea"/>
                  </a:rPr>
                  <a:t>人</a:t>
                </a:r>
              </a:p>
            </p:txBody>
          </p:sp>
          <p:sp>
            <p:nvSpPr>
              <p:cNvPr id="3" name="文字方塊 2">
                <a:extLst>
                  <a:ext uri="{FF2B5EF4-FFF2-40B4-BE49-F238E27FC236}">
                    <a16:creationId xmlns:a16="http://schemas.microsoft.com/office/drawing/2014/main" id="{43F00822-2860-B157-CCFC-E836958A4B2E}"/>
                  </a:ext>
                </a:extLst>
              </p:cNvPr>
              <p:cNvSpPr txBox="1"/>
              <p:nvPr/>
            </p:nvSpPr>
            <p:spPr>
              <a:xfrm>
                <a:off x="1277424" y="2403722"/>
                <a:ext cx="3684022" cy="1423595"/>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TW" altLang="en-US" sz="2000" dirty="0">
                    <a:latin typeface="+mn-ea"/>
                  </a:rPr>
                  <a:t>男性 </a:t>
                </a:r>
                <a:r>
                  <a:rPr lang="en-US" altLang="zh-TW" sz="2000" dirty="0">
                    <a:latin typeface="+mn-ea"/>
                  </a:rPr>
                  <a:t>:</a:t>
                </a:r>
                <a:r>
                  <a:rPr lang="zh-TW" altLang="en-US" sz="2000" dirty="0">
                    <a:latin typeface="+mn-ea"/>
                  </a:rPr>
                  <a:t> </a:t>
                </a:r>
                <a:r>
                  <a:rPr lang="en-US" altLang="zh-TW" sz="2000" dirty="0">
                    <a:latin typeface="+mn-ea"/>
                  </a:rPr>
                  <a:t>21</a:t>
                </a:r>
                <a:r>
                  <a:rPr lang="zh-TW" altLang="en-US" sz="2000" dirty="0">
                    <a:latin typeface="+mn-ea"/>
                  </a:rPr>
                  <a:t>人</a:t>
                </a:r>
                <a:endParaRPr lang="en-US" altLang="zh-TW" sz="2000" dirty="0">
                  <a:latin typeface="+mn-ea"/>
                </a:endParaRPr>
              </a:p>
              <a:p>
                <a:pPr marL="342900" indent="-342900">
                  <a:lnSpc>
                    <a:spcPct val="150000"/>
                  </a:lnSpc>
                  <a:buFont typeface="Wingdings" panose="05000000000000000000" pitchFamily="2" charset="2"/>
                  <a:buChar char="Ø"/>
                </a:pPr>
                <a:r>
                  <a:rPr lang="zh-TW" altLang="en-US" sz="2000" dirty="0">
                    <a:latin typeface="+mn-ea"/>
                  </a:rPr>
                  <a:t>女性 </a:t>
                </a:r>
                <a:r>
                  <a:rPr lang="en-US" altLang="zh-TW" sz="2000" dirty="0">
                    <a:latin typeface="+mn-ea"/>
                  </a:rPr>
                  <a:t>:</a:t>
                </a:r>
                <a:r>
                  <a:rPr lang="zh-TW" altLang="en-US" sz="2000" dirty="0">
                    <a:latin typeface="+mn-ea"/>
                  </a:rPr>
                  <a:t> </a:t>
                </a:r>
                <a:r>
                  <a:rPr lang="en-US" altLang="zh-TW" sz="2000" dirty="0">
                    <a:latin typeface="+mn-ea"/>
                  </a:rPr>
                  <a:t>23</a:t>
                </a:r>
                <a:r>
                  <a:rPr lang="zh-TW" altLang="en-US" sz="2000" dirty="0">
                    <a:latin typeface="+mn-ea"/>
                  </a:rPr>
                  <a:t>人</a:t>
                </a:r>
                <a:endParaRPr lang="en-US" altLang="zh-TW" sz="2000" dirty="0">
                  <a:latin typeface="+mn-ea"/>
                </a:endParaRPr>
              </a:p>
              <a:p>
                <a:pPr marL="342900" indent="-342900">
                  <a:lnSpc>
                    <a:spcPct val="150000"/>
                  </a:lnSpc>
                  <a:buFont typeface="Wingdings" panose="05000000000000000000" pitchFamily="2" charset="2"/>
                  <a:buChar char="Ø"/>
                </a:pPr>
                <a:r>
                  <a:rPr lang="zh-TW" altLang="en-US" sz="2000" dirty="0">
                    <a:latin typeface="+mn-ea"/>
                  </a:rPr>
                  <a:t>平均年齡 </a:t>
                </a:r>
                <a:r>
                  <a:rPr lang="en-US" altLang="zh-TW" sz="2000" dirty="0">
                    <a:latin typeface="+mn-ea"/>
                  </a:rPr>
                  <a:t>:</a:t>
                </a:r>
                <a:r>
                  <a:rPr lang="zh-TW" altLang="en-US" sz="2000" dirty="0">
                    <a:latin typeface="+mn-ea"/>
                  </a:rPr>
                  <a:t> </a:t>
                </a:r>
                <a:r>
                  <a:rPr lang="en-US" altLang="zh-TW" sz="2000" dirty="0">
                    <a:latin typeface="+mn-ea"/>
                  </a:rPr>
                  <a:t>30.1</a:t>
                </a:r>
                <a:r>
                  <a:rPr lang="zh-TW" altLang="en-US" sz="2000" dirty="0">
                    <a:latin typeface="+mn-ea"/>
                  </a:rPr>
                  <a:t>歲 </a:t>
                </a:r>
                <a:r>
                  <a:rPr lang="en-US" altLang="zh-TW" sz="2000" dirty="0">
                    <a:latin typeface="+mn-ea"/>
                  </a:rPr>
                  <a:t>(SD=5.3)</a:t>
                </a:r>
                <a:endParaRPr lang="zh-TW" altLang="en-US" sz="2000" dirty="0">
                  <a:latin typeface="+mn-ea"/>
                </a:endParaRPr>
              </a:p>
            </p:txBody>
          </p:sp>
          <p:sp>
            <p:nvSpPr>
              <p:cNvPr id="8" name="文字方塊 7">
                <a:extLst>
                  <a:ext uri="{FF2B5EF4-FFF2-40B4-BE49-F238E27FC236}">
                    <a16:creationId xmlns:a16="http://schemas.microsoft.com/office/drawing/2014/main" id="{BEBC377D-2BC4-1529-3115-B786CB5591A4}"/>
                  </a:ext>
                </a:extLst>
              </p:cNvPr>
              <p:cNvSpPr txBox="1"/>
              <p:nvPr/>
            </p:nvSpPr>
            <p:spPr>
              <a:xfrm>
                <a:off x="708165" y="3827317"/>
                <a:ext cx="4253280" cy="142359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latin typeface="+mn-ea"/>
                  </a:rPr>
                  <a:t>平均駕駛 </a:t>
                </a:r>
                <a:r>
                  <a:rPr lang="en-US" altLang="zh-TW" sz="2000" dirty="0">
                    <a:latin typeface="+mn-ea"/>
                  </a:rPr>
                  <a:t>:</a:t>
                </a:r>
                <a:r>
                  <a:rPr lang="zh-TW" altLang="en-US" sz="2000" dirty="0">
                    <a:latin typeface="+mn-ea"/>
                  </a:rPr>
                  <a:t> </a:t>
                </a:r>
                <a:r>
                  <a:rPr lang="en-US" altLang="zh-TW" sz="2000" dirty="0">
                    <a:latin typeface="+mn-ea"/>
                  </a:rPr>
                  <a:t>10.4</a:t>
                </a:r>
                <a:r>
                  <a:rPr lang="zh-TW" altLang="en-US" sz="2000" dirty="0">
                    <a:latin typeface="+mn-ea"/>
                  </a:rPr>
                  <a:t>年 </a:t>
                </a:r>
                <a:r>
                  <a:rPr lang="en-US" altLang="zh-TW" sz="2000" dirty="0">
                    <a:latin typeface="+mn-ea"/>
                  </a:rPr>
                  <a:t>(SD=3.6)</a:t>
                </a:r>
              </a:p>
              <a:p>
                <a:pPr marL="342900" indent="-342900">
                  <a:lnSpc>
                    <a:spcPct val="150000"/>
                  </a:lnSpc>
                  <a:buFont typeface="Arial" panose="020B0604020202020204" pitchFamily="34" charset="0"/>
                  <a:buChar char="•"/>
                </a:pPr>
                <a:r>
                  <a:rPr lang="zh-TW" altLang="en-US" sz="2000" dirty="0">
                    <a:latin typeface="+mn-ea"/>
                  </a:rPr>
                  <a:t>所有受測者皆來自羅馬特雷大學工程系的學生及教授</a:t>
                </a:r>
              </a:p>
            </p:txBody>
          </p:sp>
        </p:grpSp>
      </p:grpSp>
      <p:grpSp>
        <p:nvGrpSpPr>
          <p:cNvPr id="13" name="群組 12">
            <a:extLst>
              <a:ext uri="{FF2B5EF4-FFF2-40B4-BE49-F238E27FC236}">
                <a16:creationId xmlns:a16="http://schemas.microsoft.com/office/drawing/2014/main" id="{187E73AB-EF08-5A8A-F321-77115BC8EFCE}"/>
              </a:ext>
            </a:extLst>
          </p:cNvPr>
          <p:cNvGrpSpPr/>
          <p:nvPr/>
        </p:nvGrpSpPr>
        <p:grpSpPr>
          <a:xfrm>
            <a:off x="7458637" y="1909481"/>
            <a:ext cx="4502806" cy="3872753"/>
            <a:chOff x="230559" y="1909481"/>
            <a:chExt cx="4502806" cy="3872753"/>
          </a:xfrm>
        </p:grpSpPr>
        <p:sp>
          <p:nvSpPr>
            <p:cNvPr id="14" name="矩形 13">
              <a:extLst>
                <a:ext uri="{FF2B5EF4-FFF2-40B4-BE49-F238E27FC236}">
                  <a16:creationId xmlns:a16="http://schemas.microsoft.com/office/drawing/2014/main" id="{8CE98557-CDF4-C6FF-FEEB-BCC948837DAE}"/>
                </a:ext>
              </a:extLst>
            </p:cNvPr>
            <p:cNvSpPr/>
            <p:nvPr/>
          </p:nvSpPr>
          <p:spPr>
            <a:xfrm>
              <a:off x="230559" y="1909481"/>
              <a:ext cx="4502806" cy="38727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5" name="群組 14">
              <a:extLst>
                <a:ext uri="{FF2B5EF4-FFF2-40B4-BE49-F238E27FC236}">
                  <a16:creationId xmlns:a16="http://schemas.microsoft.com/office/drawing/2014/main" id="{56F1CEE9-AA6A-CBB9-E946-0A2C3F8FACD5}"/>
                </a:ext>
              </a:extLst>
            </p:cNvPr>
            <p:cNvGrpSpPr/>
            <p:nvPr/>
          </p:nvGrpSpPr>
          <p:grpSpPr>
            <a:xfrm>
              <a:off x="381197" y="2222207"/>
              <a:ext cx="4213959" cy="2285370"/>
              <a:chOff x="708165" y="2003612"/>
              <a:chExt cx="4526639" cy="2285370"/>
            </a:xfrm>
          </p:grpSpPr>
          <p:sp>
            <p:nvSpPr>
              <p:cNvPr id="16" name="文字方塊 15">
                <a:extLst>
                  <a:ext uri="{FF2B5EF4-FFF2-40B4-BE49-F238E27FC236}">
                    <a16:creationId xmlns:a16="http://schemas.microsoft.com/office/drawing/2014/main" id="{F532E135-897A-7ADD-40CF-D07202C5CA4C}"/>
                  </a:ext>
                </a:extLst>
              </p:cNvPr>
              <p:cNvSpPr txBox="1"/>
              <p:nvPr/>
            </p:nvSpPr>
            <p:spPr>
              <a:xfrm>
                <a:off x="708165" y="2003612"/>
                <a:ext cx="2776124" cy="400110"/>
              </a:xfrm>
              <a:prstGeom prst="rect">
                <a:avLst/>
              </a:prstGeom>
              <a:noFill/>
            </p:spPr>
            <p:txBody>
              <a:bodyPr wrap="none" rtlCol="0">
                <a:spAutoFit/>
              </a:bodyPr>
              <a:lstStyle/>
              <a:p>
                <a:pPr marL="342900" indent="-342900">
                  <a:buFont typeface="Arial" panose="020B0604020202020204" pitchFamily="34" charset="0"/>
                  <a:buChar char="•"/>
                </a:pPr>
                <a:r>
                  <a:rPr lang="zh-TW" altLang="en-US" sz="2000" dirty="0">
                    <a:latin typeface="+mn-ea"/>
                  </a:rPr>
                  <a:t>受測者 </a:t>
                </a:r>
                <a:r>
                  <a:rPr lang="en-US" altLang="zh-TW" sz="2000" dirty="0">
                    <a:latin typeface="+mn-ea"/>
                  </a:rPr>
                  <a:t>:</a:t>
                </a:r>
                <a:r>
                  <a:rPr lang="zh-TW" altLang="en-US" sz="2000" dirty="0">
                    <a:latin typeface="+mn-ea"/>
                  </a:rPr>
                  <a:t> 總共</a:t>
                </a:r>
                <a:r>
                  <a:rPr lang="en-US" altLang="zh-TW" sz="2000" dirty="0">
                    <a:latin typeface="+mn-ea"/>
                  </a:rPr>
                  <a:t>41</a:t>
                </a:r>
                <a:r>
                  <a:rPr lang="zh-TW" altLang="en-US" sz="2000" dirty="0">
                    <a:latin typeface="+mn-ea"/>
                  </a:rPr>
                  <a:t>人</a:t>
                </a:r>
              </a:p>
            </p:txBody>
          </p:sp>
          <p:sp>
            <p:nvSpPr>
              <p:cNvPr id="17" name="文字方塊 16">
                <a:extLst>
                  <a:ext uri="{FF2B5EF4-FFF2-40B4-BE49-F238E27FC236}">
                    <a16:creationId xmlns:a16="http://schemas.microsoft.com/office/drawing/2014/main" id="{3043D7DE-1A9E-08C6-EA56-6335A2329DC0}"/>
                  </a:ext>
                </a:extLst>
              </p:cNvPr>
              <p:cNvSpPr txBox="1"/>
              <p:nvPr/>
            </p:nvSpPr>
            <p:spPr>
              <a:xfrm>
                <a:off x="1277424" y="2403722"/>
                <a:ext cx="3957380" cy="1885260"/>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TW" altLang="en-US" sz="2000" dirty="0">
                    <a:latin typeface="+mn-ea"/>
                  </a:rPr>
                  <a:t>男性 </a:t>
                </a:r>
                <a:r>
                  <a:rPr lang="en-US" altLang="zh-TW" sz="2000" dirty="0">
                    <a:latin typeface="+mn-ea"/>
                  </a:rPr>
                  <a:t>:</a:t>
                </a:r>
                <a:r>
                  <a:rPr lang="zh-TW" altLang="en-US" sz="2000" dirty="0">
                    <a:latin typeface="+mn-ea"/>
                  </a:rPr>
                  <a:t> </a:t>
                </a:r>
                <a:r>
                  <a:rPr lang="en-US" altLang="zh-TW" sz="2000" dirty="0">
                    <a:latin typeface="+mn-ea"/>
                  </a:rPr>
                  <a:t>19</a:t>
                </a:r>
                <a:r>
                  <a:rPr lang="zh-TW" altLang="en-US" sz="2000" dirty="0">
                    <a:latin typeface="+mn-ea"/>
                  </a:rPr>
                  <a:t>人</a:t>
                </a:r>
                <a:endParaRPr lang="en-US" altLang="zh-TW" sz="2000" dirty="0">
                  <a:latin typeface="+mn-ea"/>
                </a:endParaRPr>
              </a:p>
              <a:p>
                <a:pPr marL="342900" indent="-342900">
                  <a:lnSpc>
                    <a:spcPct val="150000"/>
                  </a:lnSpc>
                  <a:buFont typeface="Wingdings" panose="05000000000000000000" pitchFamily="2" charset="2"/>
                  <a:buChar char="Ø"/>
                </a:pPr>
                <a:r>
                  <a:rPr lang="zh-TW" altLang="en-US" sz="2000" dirty="0">
                    <a:latin typeface="+mn-ea"/>
                  </a:rPr>
                  <a:t>女性 </a:t>
                </a:r>
                <a:r>
                  <a:rPr lang="en-US" altLang="zh-TW" sz="2000" dirty="0">
                    <a:latin typeface="+mn-ea"/>
                  </a:rPr>
                  <a:t>:</a:t>
                </a:r>
                <a:r>
                  <a:rPr lang="zh-TW" altLang="en-US" sz="2000" dirty="0">
                    <a:latin typeface="+mn-ea"/>
                  </a:rPr>
                  <a:t> </a:t>
                </a:r>
                <a:r>
                  <a:rPr lang="en-US" altLang="zh-TW" sz="2000" dirty="0">
                    <a:latin typeface="+mn-ea"/>
                  </a:rPr>
                  <a:t>22</a:t>
                </a:r>
                <a:r>
                  <a:rPr lang="zh-TW" altLang="en-US" sz="2000" dirty="0">
                    <a:latin typeface="+mn-ea"/>
                  </a:rPr>
                  <a:t>人</a:t>
                </a:r>
                <a:endParaRPr lang="en-US" altLang="zh-TW" sz="2000" dirty="0">
                  <a:latin typeface="+mn-ea"/>
                </a:endParaRPr>
              </a:p>
              <a:p>
                <a:pPr marL="342900" indent="-342900">
                  <a:lnSpc>
                    <a:spcPct val="150000"/>
                  </a:lnSpc>
                  <a:buFont typeface="Wingdings" panose="05000000000000000000" pitchFamily="2" charset="2"/>
                  <a:buChar char="Ø"/>
                </a:pPr>
                <a:r>
                  <a:rPr lang="zh-TW" altLang="en-US" sz="2000" dirty="0">
                    <a:latin typeface="+mn-ea"/>
                  </a:rPr>
                  <a:t>平均年齡 </a:t>
                </a:r>
                <a:r>
                  <a:rPr lang="en-US" altLang="zh-TW" sz="2000" dirty="0">
                    <a:latin typeface="+mn-ea"/>
                  </a:rPr>
                  <a:t>:</a:t>
                </a:r>
                <a:r>
                  <a:rPr lang="zh-TW" altLang="en-US" sz="2000" dirty="0">
                    <a:latin typeface="+mn-ea"/>
                  </a:rPr>
                  <a:t> </a:t>
                </a:r>
                <a:r>
                  <a:rPr lang="en-US" altLang="zh-TW" sz="2000" dirty="0">
                    <a:latin typeface="+mn-ea"/>
                  </a:rPr>
                  <a:t>29.7</a:t>
                </a:r>
                <a:r>
                  <a:rPr lang="zh-TW" altLang="en-US" sz="2000" dirty="0">
                    <a:latin typeface="+mn-ea"/>
                  </a:rPr>
                  <a:t>歲 </a:t>
                </a:r>
                <a:r>
                  <a:rPr lang="en-US" altLang="zh-TW" sz="2000" dirty="0">
                    <a:latin typeface="+mn-ea"/>
                  </a:rPr>
                  <a:t>(SD=5.1)</a:t>
                </a:r>
              </a:p>
              <a:p>
                <a:pPr marL="342900" indent="-342900">
                  <a:lnSpc>
                    <a:spcPct val="150000"/>
                  </a:lnSpc>
                  <a:buFont typeface="Wingdings" panose="05000000000000000000" pitchFamily="2" charset="2"/>
                  <a:buChar char="Ø"/>
                </a:pPr>
                <a:r>
                  <a:rPr lang="zh-TW" altLang="en-US" sz="2000" dirty="0">
                    <a:latin typeface="+mn-ea"/>
                  </a:rPr>
                  <a:t>年齡介於</a:t>
                </a:r>
                <a:r>
                  <a:rPr lang="en-US" altLang="zh-TW" sz="2000" dirty="0">
                    <a:latin typeface="+mn-ea"/>
                  </a:rPr>
                  <a:t>22.8</a:t>
                </a:r>
                <a:r>
                  <a:rPr lang="zh-TW" altLang="en-US" sz="2000" dirty="0">
                    <a:latin typeface="+mn-ea"/>
                  </a:rPr>
                  <a:t>至</a:t>
                </a:r>
                <a:r>
                  <a:rPr lang="en-US" altLang="zh-TW" sz="2000" dirty="0">
                    <a:latin typeface="+mn-ea"/>
                  </a:rPr>
                  <a:t>59.3</a:t>
                </a:r>
                <a:r>
                  <a:rPr lang="zh-TW" altLang="en-US" sz="2000" dirty="0">
                    <a:latin typeface="+mn-ea"/>
                  </a:rPr>
                  <a:t>歲</a:t>
                </a:r>
              </a:p>
            </p:txBody>
          </p:sp>
        </p:grpSp>
      </p:grpSp>
      <p:sp>
        <p:nvSpPr>
          <p:cNvPr id="19" name="箭號: 向右 18">
            <a:extLst>
              <a:ext uri="{FF2B5EF4-FFF2-40B4-BE49-F238E27FC236}">
                <a16:creationId xmlns:a16="http://schemas.microsoft.com/office/drawing/2014/main" id="{3357A305-0237-E2C2-E9D8-DB8DB1C6B017}"/>
              </a:ext>
            </a:extLst>
          </p:cNvPr>
          <p:cNvSpPr/>
          <p:nvPr/>
        </p:nvSpPr>
        <p:spPr>
          <a:xfrm>
            <a:off x="4975412" y="4108075"/>
            <a:ext cx="2345016" cy="5244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9AA71B75-1F5C-B6E5-8E64-00DA67ACFC7D}"/>
              </a:ext>
            </a:extLst>
          </p:cNvPr>
          <p:cNvSpPr txBox="1"/>
          <p:nvPr/>
        </p:nvSpPr>
        <p:spPr>
          <a:xfrm>
            <a:off x="5054882" y="3146145"/>
            <a:ext cx="1963999" cy="96193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000" dirty="0">
                <a:latin typeface="+mn-ea"/>
              </a:rPr>
              <a:t>動暈症</a:t>
            </a:r>
            <a:r>
              <a:rPr lang="en-US" altLang="zh-TW" sz="2000" dirty="0">
                <a:latin typeface="+mn-ea"/>
              </a:rPr>
              <a:t>1</a:t>
            </a:r>
            <a:r>
              <a:rPr lang="zh-TW" altLang="en-US" sz="2000" dirty="0">
                <a:latin typeface="+mn-ea"/>
              </a:rPr>
              <a:t>名</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超速駕駛</a:t>
            </a:r>
            <a:r>
              <a:rPr lang="en-US" altLang="zh-TW" sz="2000" dirty="0">
                <a:latin typeface="+mn-ea"/>
              </a:rPr>
              <a:t>2</a:t>
            </a:r>
            <a:r>
              <a:rPr lang="zh-TW" altLang="en-US" sz="2000" dirty="0">
                <a:latin typeface="+mn-ea"/>
              </a:rPr>
              <a:t>名</a:t>
            </a:r>
          </a:p>
        </p:txBody>
      </p:sp>
    </p:spTree>
    <p:extLst>
      <p:ext uri="{BB962C8B-B14F-4D97-AF65-F5344CB8AC3E}">
        <p14:creationId xmlns:p14="http://schemas.microsoft.com/office/powerpoint/2010/main" val="155831386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YaHei UI">
      <a:majorFont>
        <a:latin typeface="Microsoft YaHei UI"/>
        <a:ea typeface="Microsoft YaHei UI"/>
        <a:cs typeface=""/>
      </a:majorFont>
      <a:minorFont>
        <a:latin typeface="Microsoft YaHei UI"/>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2249</Words>
  <Application>Microsoft Office PowerPoint</Application>
  <PresentationFormat>寬螢幕</PresentationFormat>
  <Paragraphs>147</Paragraphs>
  <Slides>15</Slides>
  <Notes>8</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Microsoft YaHei UI</vt:lpstr>
      <vt:lpstr>Arial</vt:lpstr>
      <vt:lpstr>Calibri</vt:lpstr>
      <vt:lpstr>Cambria Math</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min-chun</dc:creator>
  <cp:lastModifiedBy>. 宋</cp:lastModifiedBy>
  <cp:revision>42</cp:revision>
  <dcterms:created xsi:type="dcterms:W3CDTF">2023-03-11T08:19:09Z</dcterms:created>
  <dcterms:modified xsi:type="dcterms:W3CDTF">2023-05-11T14:23:01Z</dcterms:modified>
</cp:coreProperties>
</file>